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80" d="100"/>
          <a:sy n="80" d="100"/>
        </p:scale>
        <p:origin x="136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[Graphs.xlsx]Sheet1!$D$50</c:f>
              <c:strCache>
                <c:ptCount val="1"/>
                <c:pt idx="0">
                  <c:v>Capital Invested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numRef>
              <c:f>[Graphs.xlsx]Sheet1!$C$51:$C$56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[Graphs.xlsx]Sheet1!$D$51:$D$56</c:f>
              <c:numCache>
                <c:formatCode>General</c:formatCode>
                <c:ptCount val="6"/>
                <c:pt idx="0">
                  <c:v>18.899999999999999</c:v>
                </c:pt>
                <c:pt idx="1">
                  <c:v>45.4</c:v>
                </c:pt>
                <c:pt idx="2">
                  <c:v>67.099999999999994</c:v>
                </c:pt>
                <c:pt idx="3">
                  <c:v>63.4</c:v>
                </c:pt>
                <c:pt idx="4">
                  <c:v>50.8</c:v>
                </c:pt>
                <c:pt idx="5">
                  <c:v>111.8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A0-499D-B678-D94A73A60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3585536"/>
        <c:axId val="133591808"/>
      </c:barChart>
      <c:lineChart>
        <c:grouping val="stacked"/>
        <c:varyColors val="0"/>
        <c:ser>
          <c:idx val="1"/>
          <c:order val="1"/>
          <c:tx>
            <c:strRef>
              <c:f>[Graphs.xlsx]Sheet1!$E$50</c:f>
              <c:strCache>
                <c:ptCount val="1"/>
                <c:pt idx="0">
                  <c:v>Deal Count</c:v>
                </c:pt>
              </c:strCache>
            </c:strRef>
          </c:tx>
          <c:spPr>
            <a:ln w="34925" cap="rnd">
              <a:solidFill>
                <a:schemeClr val="accent5">
                  <a:lumMod val="7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>
                <a:solidFill>
                  <a:schemeClr val="accent4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marker>
          <c:cat>
            <c:numRef>
              <c:f>[Graphs.xlsx]Sheet1!$C$51:$C$56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[Graphs.xlsx]Sheet1!$E$51:$E$56</c:f>
              <c:numCache>
                <c:formatCode>#,##0</c:formatCode>
                <c:ptCount val="6"/>
                <c:pt idx="0">
                  <c:v>1132</c:v>
                </c:pt>
                <c:pt idx="1">
                  <c:v>1543</c:v>
                </c:pt>
                <c:pt idx="2">
                  <c:v>1925</c:v>
                </c:pt>
                <c:pt idx="3">
                  <c:v>1893</c:v>
                </c:pt>
                <c:pt idx="4">
                  <c:v>2165</c:v>
                </c:pt>
                <c:pt idx="5">
                  <c:v>2196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A0-499D-B678-D94A73A60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599232"/>
        <c:axId val="133593344"/>
      </c:lineChart>
      <c:catAx>
        <c:axId val="13358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91808"/>
        <c:crosses val="autoZero"/>
        <c:auto val="1"/>
        <c:lblAlgn val="ctr"/>
        <c:lblOffset val="100"/>
        <c:noMultiLvlLbl val="0"/>
      </c:catAx>
      <c:valAx>
        <c:axId val="13359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85536"/>
        <c:crosses val="autoZero"/>
        <c:crossBetween val="between"/>
      </c:valAx>
      <c:valAx>
        <c:axId val="133593344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99232"/>
        <c:crosses val="max"/>
        <c:crossBetween val="between"/>
      </c:valAx>
      <c:catAx>
        <c:axId val="133599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3593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076226701811895"/>
          <c:y val="7.9957356076759065E-3"/>
          <c:w val="0.76807455257319657"/>
          <c:h val="0.848918582005607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[Graphs.xlsx]Sheet1!$C$96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[Graphs.xlsx]Sheet1!$B$97:$B$101</c:f>
              <c:strCache>
                <c:ptCount val="5"/>
                <c:pt idx="0">
                  <c:v>Payments</c:v>
                </c:pt>
                <c:pt idx="1">
                  <c:v>Financial Planning</c:v>
                </c:pt>
                <c:pt idx="2">
                  <c:v>Savings and Investment</c:v>
                </c:pt>
                <c:pt idx="3">
                  <c:v>Borrowing</c:v>
                </c:pt>
                <c:pt idx="4">
                  <c:v>Insurance</c:v>
                </c:pt>
              </c:strCache>
            </c:strRef>
          </c:cat>
          <c:val>
            <c:numRef>
              <c:f>[Graphs.xlsx]Sheet1!$C$97:$C$101</c:f>
              <c:numCache>
                <c:formatCode>0%</c:formatCode>
                <c:ptCount val="5"/>
                <c:pt idx="0">
                  <c:v>0.18</c:v>
                </c:pt>
                <c:pt idx="1">
                  <c:v>0.17</c:v>
                </c:pt>
                <c:pt idx="2">
                  <c:v>0.08</c:v>
                </c:pt>
                <c:pt idx="3">
                  <c:v>0.06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50-4984-83C7-9C3EEBC89A3A}"/>
            </c:ext>
          </c:extLst>
        </c:ser>
        <c:ser>
          <c:idx val="1"/>
          <c:order val="1"/>
          <c:tx>
            <c:strRef>
              <c:f>[Graphs.xlsx]Sheet1!$D$96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[Graphs.xlsx]Sheet1!$B$97:$B$101</c:f>
              <c:strCache>
                <c:ptCount val="5"/>
                <c:pt idx="0">
                  <c:v>Payments</c:v>
                </c:pt>
                <c:pt idx="1">
                  <c:v>Financial Planning</c:v>
                </c:pt>
                <c:pt idx="2">
                  <c:v>Savings and Investment</c:v>
                </c:pt>
                <c:pt idx="3">
                  <c:v>Borrowing</c:v>
                </c:pt>
                <c:pt idx="4">
                  <c:v>Insurance</c:v>
                </c:pt>
              </c:strCache>
            </c:strRef>
          </c:cat>
          <c:val>
            <c:numRef>
              <c:f>[Graphs.xlsx]Sheet1!$D$97:$D$101</c:f>
              <c:numCache>
                <c:formatCode>0%</c:formatCode>
                <c:ptCount val="5"/>
                <c:pt idx="0">
                  <c:v>0.5</c:v>
                </c:pt>
                <c:pt idx="1">
                  <c:v>0.2</c:v>
                </c:pt>
                <c:pt idx="2">
                  <c:v>0.1</c:v>
                </c:pt>
                <c:pt idx="3">
                  <c:v>0.1</c:v>
                </c:pt>
                <c:pt idx="4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50-4984-83C7-9C3EEBC89A3A}"/>
            </c:ext>
          </c:extLst>
        </c:ser>
        <c:ser>
          <c:idx val="2"/>
          <c:order val="2"/>
          <c:tx>
            <c:strRef>
              <c:f>[Graphs.xlsx]Sheet1!$E$96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ysClr val="windowText" lastClr="000000"/>
            </a:solidFill>
            <a:ln>
              <a:noFill/>
            </a:ln>
            <a:effectLst/>
          </c:spPr>
          <c:invertIfNegative val="0"/>
          <c:cat>
            <c:strRef>
              <c:f>[Graphs.xlsx]Sheet1!$B$97:$B$101</c:f>
              <c:strCache>
                <c:ptCount val="5"/>
                <c:pt idx="0">
                  <c:v>Payments</c:v>
                </c:pt>
                <c:pt idx="1">
                  <c:v>Financial Planning</c:v>
                </c:pt>
                <c:pt idx="2">
                  <c:v>Savings and Investment</c:v>
                </c:pt>
                <c:pt idx="3">
                  <c:v>Borrowing</c:v>
                </c:pt>
                <c:pt idx="4">
                  <c:v>Insurance</c:v>
                </c:pt>
              </c:strCache>
            </c:strRef>
          </c:cat>
          <c:val>
            <c:numRef>
              <c:f>[Graphs.xlsx]Sheet1!$E$97:$E$101</c:f>
              <c:numCache>
                <c:formatCode>0%</c:formatCode>
                <c:ptCount val="5"/>
                <c:pt idx="0">
                  <c:v>0.75</c:v>
                </c:pt>
                <c:pt idx="1">
                  <c:v>0.34</c:v>
                </c:pt>
                <c:pt idx="2">
                  <c:v>0.28999999999999998</c:v>
                </c:pt>
                <c:pt idx="3">
                  <c:v>0.27</c:v>
                </c:pt>
                <c:pt idx="4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50-4984-83C7-9C3EEBC89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9117568"/>
        <c:axId val="169119104"/>
      </c:barChart>
      <c:catAx>
        <c:axId val="169117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19104"/>
        <c:crosses val="autoZero"/>
        <c:auto val="1"/>
        <c:lblAlgn val="ctr"/>
        <c:lblOffset val="100"/>
        <c:noMultiLvlLbl val="0"/>
      </c:catAx>
      <c:valAx>
        <c:axId val="169119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1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931854628011316"/>
          <c:y val="0.90388605836035185"/>
          <c:w val="0.23170597668426457"/>
          <c:h val="7.0903857606034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69955973245276E-2"/>
          <c:y val="1.6702069363695438E-2"/>
          <c:w val="0.89839778596223863"/>
          <c:h val="0.86378572405011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'[SidoPay Financials.xlsx]Income of Statement'!$K$11</c:f>
              <c:strCache>
                <c:ptCount val="1"/>
                <c:pt idx="0">
                  <c:v>EBITDA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'[SidoPay Financials.xlsx]Income of Statement'!$L$10:$P$10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'[SidoPay Financials.xlsx]Income of Statement'!$L$11:$P$11</c:f>
              <c:numCache>
                <c:formatCode>#,##0</c:formatCode>
                <c:ptCount val="5"/>
                <c:pt idx="0">
                  <c:v>-117000</c:v>
                </c:pt>
                <c:pt idx="1">
                  <c:v>98655</c:v>
                </c:pt>
                <c:pt idx="2">
                  <c:v>1431982.925</c:v>
                </c:pt>
                <c:pt idx="3">
                  <c:v>5287109.8273750003</c:v>
                </c:pt>
                <c:pt idx="4">
                  <c:v>7020329.7963331249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51-4DC3-AB06-DA91C6E4BB49}"/>
            </c:ext>
          </c:extLst>
        </c:ser>
        <c:ser>
          <c:idx val="1"/>
          <c:order val="1"/>
          <c:tx>
            <c:strRef>
              <c:f>'[SidoPay Financials.xlsx]Income of Statement'!$K$12</c:f>
              <c:strCache>
                <c:ptCount val="1"/>
                <c:pt idx="0">
                  <c:v>Net Profit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'[SidoPay Financials.xlsx]Income of Statement'!$L$10:$P$10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'[SidoPay Financials.xlsx]Income of Statement'!$L$12:$P$12</c:f>
              <c:numCache>
                <c:formatCode>#,##0_);\(#,##0\)</c:formatCode>
                <c:ptCount val="5"/>
                <c:pt idx="0">
                  <c:v>-158500</c:v>
                </c:pt>
                <c:pt idx="1">
                  <c:v>57155</c:v>
                </c:pt>
                <c:pt idx="2">
                  <c:v>1390482.925</c:v>
                </c:pt>
                <c:pt idx="3">
                  <c:v>5245609.8273750003</c:v>
                </c:pt>
                <c:pt idx="4">
                  <c:v>6978829.7963331249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51-4DC3-AB06-DA91C6E4B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453952"/>
        <c:axId val="183455744"/>
      </c:barChart>
      <c:catAx>
        <c:axId val="18345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455744"/>
        <c:crosses val="autoZero"/>
        <c:auto val="1"/>
        <c:lblAlgn val="ctr"/>
        <c:lblOffset val="100"/>
        <c:noMultiLvlLbl val="0"/>
      </c:catAx>
      <c:valAx>
        <c:axId val="18345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45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5E9ED-328A-4D69-AA27-4491AE11ED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1074D2-060C-433D-8817-719382D71A80}">
      <dgm:prSet/>
      <dgm:spPr>
        <a:solidFill>
          <a:srgbClr val="0768B9"/>
        </a:solidFill>
      </dgm:spPr>
      <dgm:t>
        <a:bodyPr/>
        <a:lstStyle/>
        <a:p>
          <a:r>
            <a:rPr lang="en-US" dirty="0">
              <a:latin typeface="Roboto Medium" panose="02000000000000000000" pitchFamily="2" charset="0"/>
              <a:ea typeface="Roboto Medium" panose="02000000000000000000" pitchFamily="2" charset="0"/>
            </a:rPr>
            <a:t>Revenue from Premium Subscription fees</a:t>
          </a:r>
        </a:p>
      </dgm:t>
    </dgm:pt>
    <dgm:pt modelId="{01DBB61D-C74D-4506-B324-2F27EDB599F5}" type="parTrans" cxnId="{58A6C13C-9EA4-4192-9722-A2076B87B0FC}">
      <dgm:prSet/>
      <dgm:spPr/>
      <dgm:t>
        <a:bodyPr/>
        <a:lstStyle/>
        <a:p>
          <a:endParaRPr lang="en-US"/>
        </a:p>
      </dgm:t>
    </dgm:pt>
    <dgm:pt modelId="{F66C1433-2372-49DD-88DF-DC985C76123E}" type="sibTrans" cxnId="{58A6C13C-9EA4-4192-9722-A2076B87B0FC}">
      <dgm:prSet/>
      <dgm:spPr/>
      <dgm:t>
        <a:bodyPr/>
        <a:lstStyle/>
        <a:p>
          <a:endParaRPr lang="en-US"/>
        </a:p>
      </dgm:t>
    </dgm:pt>
    <dgm:pt modelId="{520FC81F-FD70-4A61-9BD8-8B388A1885D9}">
      <dgm:prSet/>
      <dgm:spPr>
        <a:solidFill>
          <a:srgbClr val="0768B9"/>
        </a:solidFill>
      </dgm:spPr>
      <dgm:t>
        <a:bodyPr/>
        <a:lstStyle/>
        <a:p>
          <a:r>
            <a:rPr lang="en-US" dirty="0">
              <a:latin typeface="Roboto Medium" panose="02000000000000000000" pitchFamily="2" charset="0"/>
              <a:ea typeface="Roboto Medium" panose="02000000000000000000" pitchFamily="2" charset="0"/>
            </a:rPr>
            <a:t>Revenues from marketing &amp; advertising businesses</a:t>
          </a:r>
        </a:p>
      </dgm:t>
    </dgm:pt>
    <dgm:pt modelId="{33BC870B-D120-4FF2-AE3B-BCCD22430D09}" type="parTrans" cxnId="{A0F40E07-7D35-4411-A7D9-EF6E986E05C4}">
      <dgm:prSet/>
      <dgm:spPr/>
      <dgm:t>
        <a:bodyPr/>
        <a:lstStyle/>
        <a:p>
          <a:endParaRPr lang="en-US"/>
        </a:p>
      </dgm:t>
    </dgm:pt>
    <dgm:pt modelId="{ADCCBE62-023B-4B2F-9AB3-438EA08B9C1B}" type="sibTrans" cxnId="{A0F40E07-7D35-4411-A7D9-EF6E986E05C4}">
      <dgm:prSet/>
      <dgm:spPr/>
      <dgm:t>
        <a:bodyPr/>
        <a:lstStyle/>
        <a:p>
          <a:endParaRPr lang="en-US"/>
        </a:p>
      </dgm:t>
    </dgm:pt>
    <dgm:pt modelId="{09F7B8D5-4691-46CB-B490-E2F06885CF50}">
      <dgm:prSet/>
      <dgm:spPr>
        <a:solidFill>
          <a:srgbClr val="0768B9"/>
        </a:solidFill>
      </dgm:spPr>
      <dgm:t>
        <a:bodyPr/>
        <a:lstStyle/>
        <a:p>
          <a:r>
            <a:rPr lang="en-US" dirty="0">
              <a:latin typeface="Roboto Medium" panose="02000000000000000000" pitchFamily="2" charset="0"/>
              <a:ea typeface="Roboto Medium" panose="02000000000000000000" pitchFamily="2" charset="0"/>
            </a:rPr>
            <a:t>Revenues from providing financial literacy training</a:t>
          </a:r>
        </a:p>
      </dgm:t>
    </dgm:pt>
    <dgm:pt modelId="{6B092208-C55F-4405-8FE7-02AF7B38EB94}" type="parTrans" cxnId="{6B88C337-D1EF-4454-9D92-2E05D8750DA2}">
      <dgm:prSet/>
      <dgm:spPr/>
      <dgm:t>
        <a:bodyPr/>
        <a:lstStyle/>
        <a:p>
          <a:endParaRPr lang="en-US"/>
        </a:p>
      </dgm:t>
    </dgm:pt>
    <dgm:pt modelId="{1CEB9811-6C5A-42F7-A279-1EFE9D383DB7}" type="sibTrans" cxnId="{6B88C337-D1EF-4454-9D92-2E05D8750DA2}">
      <dgm:prSet/>
      <dgm:spPr/>
      <dgm:t>
        <a:bodyPr/>
        <a:lstStyle/>
        <a:p>
          <a:endParaRPr lang="en-US"/>
        </a:p>
      </dgm:t>
    </dgm:pt>
    <dgm:pt modelId="{966AC71B-1281-48A2-A801-BAF824382F73}">
      <dgm:prSet/>
      <dgm:spPr>
        <a:solidFill>
          <a:srgbClr val="0768B9"/>
        </a:solidFill>
      </dgm:spPr>
      <dgm:t>
        <a:bodyPr/>
        <a:lstStyle/>
        <a:p>
          <a:r>
            <a:rPr lang="en-US" dirty="0">
              <a:latin typeface="Roboto Medium" panose="02000000000000000000" pitchFamily="2" charset="0"/>
              <a:ea typeface="Roboto Medium" panose="02000000000000000000" pitchFamily="2" charset="0"/>
            </a:rPr>
            <a:t>Revenues from donations, grants and awards</a:t>
          </a:r>
        </a:p>
      </dgm:t>
    </dgm:pt>
    <dgm:pt modelId="{9EF750DE-E9B5-4715-BBAF-0A619689E004}" type="parTrans" cxnId="{CD25AF1F-333B-480B-A842-449EBE6DC348}">
      <dgm:prSet/>
      <dgm:spPr/>
      <dgm:t>
        <a:bodyPr/>
        <a:lstStyle/>
        <a:p>
          <a:endParaRPr lang="en-US"/>
        </a:p>
      </dgm:t>
    </dgm:pt>
    <dgm:pt modelId="{715A0CB4-65DC-4BEA-8475-1611BBF4FE3C}" type="sibTrans" cxnId="{CD25AF1F-333B-480B-A842-449EBE6DC348}">
      <dgm:prSet/>
      <dgm:spPr/>
      <dgm:t>
        <a:bodyPr/>
        <a:lstStyle/>
        <a:p>
          <a:endParaRPr lang="en-US"/>
        </a:p>
      </dgm:t>
    </dgm:pt>
    <dgm:pt modelId="{92A72CFB-0351-435B-9C06-64A0E7410F9B}" type="pres">
      <dgm:prSet presAssocID="{A685E9ED-328A-4D69-AA27-4491AE11EDA8}" presName="linear" presStyleCnt="0">
        <dgm:presLayoutVars>
          <dgm:animLvl val="lvl"/>
          <dgm:resizeHandles val="exact"/>
        </dgm:presLayoutVars>
      </dgm:prSet>
      <dgm:spPr/>
    </dgm:pt>
    <dgm:pt modelId="{11824EF1-1EFA-4152-8A86-4106D2DF49BD}" type="pres">
      <dgm:prSet presAssocID="{0C1074D2-060C-433D-8817-719382D71A80}" presName="parentText" presStyleLbl="node1" presStyleIdx="0" presStyleCnt="4" custLinFactNeighborX="-328" custLinFactNeighborY="-81207">
        <dgm:presLayoutVars>
          <dgm:chMax val="0"/>
          <dgm:bulletEnabled val="1"/>
        </dgm:presLayoutVars>
      </dgm:prSet>
      <dgm:spPr/>
    </dgm:pt>
    <dgm:pt modelId="{10A9131F-7BFF-46CC-86E9-D7B106F66594}" type="pres">
      <dgm:prSet presAssocID="{F66C1433-2372-49DD-88DF-DC985C76123E}" presName="spacer" presStyleCnt="0"/>
      <dgm:spPr/>
    </dgm:pt>
    <dgm:pt modelId="{065CF0E9-15E5-4E5B-B0B0-CCEA04F5635C}" type="pres">
      <dgm:prSet presAssocID="{520FC81F-FD70-4A61-9BD8-8B388A1885D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7FCB621-0554-413E-B5D5-B61CA15EA062}" type="pres">
      <dgm:prSet presAssocID="{ADCCBE62-023B-4B2F-9AB3-438EA08B9C1B}" presName="spacer" presStyleCnt="0"/>
      <dgm:spPr/>
    </dgm:pt>
    <dgm:pt modelId="{86151AE5-C7A6-475A-B233-5F4D01D9302A}" type="pres">
      <dgm:prSet presAssocID="{09F7B8D5-4691-46CB-B490-E2F06885CF5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CF96EF3-D870-4B70-9C74-16085D987F95}" type="pres">
      <dgm:prSet presAssocID="{1CEB9811-6C5A-42F7-A279-1EFE9D383DB7}" presName="spacer" presStyleCnt="0"/>
      <dgm:spPr/>
    </dgm:pt>
    <dgm:pt modelId="{9AA1E6AA-AB47-45B7-BB06-04F3359AAA86}" type="pres">
      <dgm:prSet presAssocID="{966AC71B-1281-48A2-A801-BAF824382F73}" presName="parentText" presStyleLbl="node1" presStyleIdx="3" presStyleCnt="4" custLinFactNeighborX="-328" custLinFactNeighborY="53968">
        <dgm:presLayoutVars>
          <dgm:chMax val="0"/>
          <dgm:bulletEnabled val="1"/>
        </dgm:presLayoutVars>
      </dgm:prSet>
      <dgm:spPr/>
    </dgm:pt>
  </dgm:ptLst>
  <dgm:cxnLst>
    <dgm:cxn modelId="{A0F40E07-7D35-4411-A7D9-EF6E986E05C4}" srcId="{A685E9ED-328A-4D69-AA27-4491AE11EDA8}" destId="{520FC81F-FD70-4A61-9BD8-8B388A1885D9}" srcOrd="1" destOrd="0" parTransId="{33BC870B-D120-4FF2-AE3B-BCCD22430D09}" sibTransId="{ADCCBE62-023B-4B2F-9AB3-438EA08B9C1B}"/>
    <dgm:cxn modelId="{CD25AF1F-333B-480B-A842-449EBE6DC348}" srcId="{A685E9ED-328A-4D69-AA27-4491AE11EDA8}" destId="{966AC71B-1281-48A2-A801-BAF824382F73}" srcOrd="3" destOrd="0" parTransId="{9EF750DE-E9B5-4715-BBAF-0A619689E004}" sibTransId="{715A0CB4-65DC-4BEA-8475-1611BBF4FE3C}"/>
    <dgm:cxn modelId="{6B88C337-D1EF-4454-9D92-2E05D8750DA2}" srcId="{A685E9ED-328A-4D69-AA27-4491AE11EDA8}" destId="{09F7B8D5-4691-46CB-B490-E2F06885CF50}" srcOrd="2" destOrd="0" parTransId="{6B092208-C55F-4405-8FE7-02AF7B38EB94}" sibTransId="{1CEB9811-6C5A-42F7-A279-1EFE9D383DB7}"/>
    <dgm:cxn modelId="{58A6C13C-9EA4-4192-9722-A2076B87B0FC}" srcId="{A685E9ED-328A-4D69-AA27-4491AE11EDA8}" destId="{0C1074D2-060C-433D-8817-719382D71A80}" srcOrd="0" destOrd="0" parTransId="{01DBB61D-C74D-4506-B324-2F27EDB599F5}" sibTransId="{F66C1433-2372-49DD-88DF-DC985C76123E}"/>
    <dgm:cxn modelId="{7E38F04A-FE68-4F86-8D60-B1A93905EF12}" type="presOf" srcId="{A685E9ED-328A-4D69-AA27-4491AE11EDA8}" destId="{92A72CFB-0351-435B-9C06-64A0E7410F9B}" srcOrd="0" destOrd="0" presId="urn:microsoft.com/office/officeart/2005/8/layout/vList2"/>
    <dgm:cxn modelId="{06429E81-F37B-4F8E-B561-CBF755450AD6}" type="presOf" srcId="{966AC71B-1281-48A2-A801-BAF824382F73}" destId="{9AA1E6AA-AB47-45B7-BB06-04F3359AAA86}" srcOrd="0" destOrd="0" presId="urn:microsoft.com/office/officeart/2005/8/layout/vList2"/>
    <dgm:cxn modelId="{6A731C8E-FCC7-445B-A0EA-FCD2C631F03D}" type="presOf" srcId="{520FC81F-FD70-4A61-9BD8-8B388A1885D9}" destId="{065CF0E9-15E5-4E5B-B0B0-CCEA04F5635C}" srcOrd="0" destOrd="0" presId="urn:microsoft.com/office/officeart/2005/8/layout/vList2"/>
    <dgm:cxn modelId="{9B258EA8-A92E-4C12-9A1B-39A8BF334098}" type="presOf" srcId="{0C1074D2-060C-433D-8817-719382D71A80}" destId="{11824EF1-1EFA-4152-8A86-4106D2DF49BD}" srcOrd="0" destOrd="0" presId="urn:microsoft.com/office/officeart/2005/8/layout/vList2"/>
    <dgm:cxn modelId="{8A1F82E1-495D-455A-A3AE-01F79D642D04}" type="presOf" srcId="{09F7B8D5-4691-46CB-B490-E2F06885CF50}" destId="{86151AE5-C7A6-475A-B233-5F4D01D9302A}" srcOrd="0" destOrd="0" presId="urn:microsoft.com/office/officeart/2005/8/layout/vList2"/>
    <dgm:cxn modelId="{3F39552A-522D-47DF-989B-D4D1C4F39DEB}" type="presParOf" srcId="{92A72CFB-0351-435B-9C06-64A0E7410F9B}" destId="{11824EF1-1EFA-4152-8A86-4106D2DF49BD}" srcOrd="0" destOrd="0" presId="urn:microsoft.com/office/officeart/2005/8/layout/vList2"/>
    <dgm:cxn modelId="{4A162D98-6FC2-4D02-8438-0AD1BDCF9BCF}" type="presParOf" srcId="{92A72CFB-0351-435B-9C06-64A0E7410F9B}" destId="{10A9131F-7BFF-46CC-86E9-D7B106F66594}" srcOrd="1" destOrd="0" presId="urn:microsoft.com/office/officeart/2005/8/layout/vList2"/>
    <dgm:cxn modelId="{41E5A319-A5A0-485C-93E1-EC6A682C58EB}" type="presParOf" srcId="{92A72CFB-0351-435B-9C06-64A0E7410F9B}" destId="{065CF0E9-15E5-4E5B-B0B0-CCEA04F5635C}" srcOrd="2" destOrd="0" presId="urn:microsoft.com/office/officeart/2005/8/layout/vList2"/>
    <dgm:cxn modelId="{A0695946-AB9E-4F4A-84D2-19766D38E3B7}" type="presParOf" srcId="{92A72CFB-0351-435B-9C06-64A0E7410F9B}" destId="{07FCB621-0554-413E-B5D5-B61CA15EA062}" srcOrd="3" destOrd="0" presId="urn:microsoft.com/office/officeart/2005/8/layout/vList2"/>
    <dgm:cxn modelId="{25FAB693-100A-4E8A-8AE4-82E4B71B20C0}" type="presParOf" srcId="{92A72CFB-0351-435B-9C06-64A0E7410F9B}" destId="{86151AE5-C7A6-475A-B233-5F4D01D9302A}" srcOrd="4" destOrd="0" presId="urn:microsoft.com/office/officeart/2005/8/layout/vList2"/>
    <dgm:cxn modelId="{458B0E08-3921-4BF2-94E9-C31F8AF29157}" type="presParOf" srcId="{92A72CFB-0351-435B-9C06-64A0E7410F9B}" destId="{1CF96EF3-D870-4B70-9C74-16085D987F95}" srcOrd="5" destOrd="0" presId="urn:microsoft.com/office/officeart/2005/8/layout/vList2"/>
    <dgm:cxn modelId="{1260FE64-F5AD-42F3-A327-36E6AB78BEBC}" type="presParOf" srcId="{92A72CFB-0351-435B-9C06-64A0E7410F9B}" destId="{9AA1E6AA-AB47-45B7-BB06-04F3359AAA8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24EF1-1EFA-4152-8A86-4106D2DF49BD}">
      <dsp:nvSpPr>
        <dsp:cNvPr id="0" name=""/>
        <dsp:cNvSpPr/>
      </dsp:nvSpPr>
      <dsp:spPr>
        <a:xfrm>
          <a:off x="0" y="0"/>
          <a:ext cx="4832838" cy="835379"/>
        </a:xfrm>
        <a:prstGeom prst="roundRect">
          <a:avLst/>
        </a:prstGeom>
        <a:solidFill>
          <a:srgbClr val="0768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Roboto Medium" panose="02000000000000000000" pitchFamily="2" charset="0"/>
              <a:ea typeface="Roboto Medium" panose="02000000000000000000" pitchFamily="2" charset="0"/>
            </a:rPr>
            <a:t>Revenue from Premium Subscription fees</a:t>
          </a:r>
        </a:p>
      </dsp:txBody>
      <dsp:txXfrm>
        <a:off x="40780" y="40780"/>
        <a:ext cx="4751278" cy="753819"/>
      </dsp:txXfrm>
    </dsp:sp>
    <dsp:sp modelId="{065CF0E9-15E5-4E5B-B0B0-CCEA04F5635C}">
      <dsp:nvSpPr>
        <dsp:cNvPr id="0" name=""/>
        <dsp:cNvSpPr/>
      </dsp:nvSpPr>
      <dsp:spPr>
        <a:xfrm>
          <a:off x="0" y="928499"/>
          <a:ext cx="4832838" cy="835379"/>
        </a:xfrm>
        <a:prstGeom prst="roundRect">
          <a:avLst/>
        </a:prstGeom>
        <a:solidFill>
          <a:srgbClr val="0768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Roboto Medium" panose="02000000000000000000" pitchFamily="2" charset="0"/>
              <a:ea typeface="Roboto Medium" panose="02000000000000000000" pitchFamily="2" charset="0"/>
            </a:rPr>
            <a:t>Revenues from marketing &amp; advertising businesses</a:t>
          </a:r>
        </a:p>
      </dsp:txBody>
      <dsp:txXfrm>
        <a:off x="40780" y="969279"/>
        <a:ext cx="4751278" cy="753819"/>
      </dsp:txXfrm>
    </dsp:sp>
    <dsp:sp modelId="{86151AE5-C7A6-475A-B233-5F4D01D9302A}">
      <dsp:nvSpPr>
        <dsp:cNvPr id="0" name=""/>
        <dsp:cNvSpPr/>
      </dsp:nvSpPr>
      <dsp:spPr>
        <a:xfrm>
          <a:off x="0" y="1824359"/>
          <a:ext cx="4832838" cy="835379"/>
        </a:xfrm>
        <a:prstGeom prst="roundRect">
          <a:avLst/>
        </a:prstGeom>
        <a:solidFill>
          <a:srgbClr val="0768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Roboto Medium" panose="02000000000000000000" pitchFamily="2" charset="0"/>
              <a:ea typeface="Roboto Medium" panose="02000000000000000000" pitchFamily="2" charset="0"/>
            </a:rPr>
            <a:t>Revenues from providing financial literacy training</a:t>
          </a:r>
        </a:p>
      </dsp:txBody>
      <dsp:txXfrm>
        <a:off x="40780" y="1865139"/>
        <a:ext cx="4751278" cy="753819"/>
      </dsp:txXfrm>
    </dsp:sp>
    <dsp:sp modelId="{9AA1E6AA-AB47-45B7-BB06-04F3359AAA86}">
      <dsp:nvSpPr>
        <dsp:cNvPr id="0" name=""/>
        <dsp:cNvSpPr/>
      </dsp:nvSpPr>
      <dsp:spPr>
        <a:xfrm>
          <a:off x="0" y="2752858"/>
          <a:ext cx="4832838" cy="835379"/>
        </a:xfrm>
        <a:prstGeom prst="roundRect">
          <a:avLst/>
        </a:prstGeom>
        <a:solidFill>
          <a:srgbClr val="0768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Roboto Medium" panose="02000000000000000000" pitchFamily="2" charset="0"/>
              <a:ea typeface="Roboto Medium" panose="02000000000000000000" pitchFamily="2" charset="0"/>
            </a:rPr>
            <a:t>Revenues from donations, grants and awards</a:t>
          </a:r>
        </a:p>
      </dsp:txBody>
      <dsp:txXfrm>
        <a:off x="40780" y="2793638"/>
        <a:ext cx="4751278" cy="75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7A51-E741-40D0-93C9-6E8E6993533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D5A8-7220-443D-8B3B-F1D4B7263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37932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7A51-E741-40D0-93C9-6E8E6993533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D5A8-7220-443D-8B3B-F1D4B7263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1897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7A51-E741-40D0-93C9-6E8E6993533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D5A8-7220-443D-8B3B-F1D4B7263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1160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7A51-E741-40D0-93C9-6E8E6993533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D5A8-7220-443D-8B3B-F1D4B7263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1712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7A51-E741-40D0-93C9-6E8E6993533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D5A8-7220-443D-8B3B-F1D4B7263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8006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7A51-E741-40D0-93C9-6E8E6993533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D5A8-7220-443D-8B3B-F1D4B7263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1131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7A51-E741-40D0-93C9-6E8E6993533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D5A8-7220-443D-8B3B-F1D4B7263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1724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7A51-E741-40D0-93C9-6E8E6993533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D5A8-7220-443D-8B3B-F1D4B7263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1287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7A51-E741-40D0-93C9-6E8E6993533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D5A8-7220-443D-8B3B-F1D4B7263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5344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7A51-E741-40D0-93C9-6E8E6993533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D5A8-7220-443D-8B3B-F1D4B7263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230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7A51-E741-40D0-93C9-6E8E6993533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D5A8-7220-443D-8B3B-F1D4B7263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7833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47A51-E741-40D0-93C9-6E8E6993533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FD5A8-7220-443D-8B3B-F1D4B7263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9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0" y="-11248"/>
            <a:ext cx="2078171" cy="2089430"/>
          </a:xfrm>
          <a:custGeom>
            <a:avLst/>
            <a:gdLst>
              <a:gd name="connsiteX0" fmla="*/ 0 w 1746188"/>
              <a:gd name="connsiteY0" fmla="*/ 0 h 1755648"/>
              <a:gd name="connsiteX1" fmla="*/ 1687525 w 1746188"/>
              <a:gd name="connsiteY1" fmla="*/ 0 h 1755648"/>
              <a:gd name="connsiteX2" fmla="*/ 1718542 w 1746188"/>
              <a:gd name="connsiteY2" fmla="*/ 120631 h 1755648"/>
              <a:gd name="connsiteX3" fmla="*/ 1746188 w 1746188"/>
              <a:gd name="connsiteY3" fmla="*/ 394874 h 1755648"/>
              <a:gd name="connsiteX4" fmla="*/ 385414 w 1746188"/>
              <a:gd name="connsiteY4" fmla="*/ 1755648 h 1755648"/>
              <a:gd name="connsiteX5" fmla="*/ 111171 w 1746188"/>
              <a:gd name="connsiteY5" fmla="*/ 1728002 h 1755648"/>
              <a:gd name="connsiteX6" fmla="*/ 0 w 1746188"/>
              <a:gd name="connsiteY6" fmla="*/ 1699417 h 1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6188" h="1755648">
                <a:moveTo>
                  <a:pt x="0" y="0"/>
                </a:moveTo>
                <a:lnTo>
                  <a:pt x="1687525" y="0"/>
                </a:lnTo>
                <a:lnTo>
                  <a:pt x="1718542" y="120631"/>
                </a:lnTo>
                <a:cubicBezTo>
                  <a:pt x="1736669" y="209214"/>
                  <a:pt x="1746188" y="300932"/>
                  <a:pt x="1746188" y="394874"/>
                </a:cubicBezTo>
                <a:cubicBezTo>
                  <a:pt x="1746188" y="1146409"/>
                  <a:pt x="1136949" y="1755648"/>
                  <a:pt x="385414" y="1755648"/>
                </a:cubicBezTo>
                <a:cubicBezTo>
                  <a:pt x="291472" y="1755648"/>
                  <a:pt x="199754" y="1746129"/>
                  <a:pt x="111171" y="1728002"/>
                </a:cubicBezTo>
                <a:lnTo>
                  <a:pt x="0" y="1699417"/>
                </a:lnTo>
                <a:close/>
              </a:path>
            </a:pathLst>
          </a:cu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801624" y="3327134"/>
            <a:ext cx="8488680" cy="543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(Powering Structured Finance, Innovative 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Ownership  &amp; Intelligent Trading)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0"/>
            <a:ext cx="1746188" cy="1755648"/>
          </a:xfrm>
          <a:custGeom>
            <a:avLst/>
            <a:gdLst>
              <a:gd name="connsiteX0" fmla="*/ 0 w 1746188"/>
              <a:gd name="connsiteY0" fmla="*/ 0 h 1755648"/>
              <a:gd name="connsiteX1" fmla="*/ 1687525 w 1746188"/>
              <a:gd name="connsiteY1" fmla="*/ 0 h 1755648"/>
              <a:gd name="connsiteX2" fmla="*/ 1718542 w 1746188"/>
              <a:gd name="connsiteY2" fmla="*/ 120631 h 1755648"/>
              <a:gd name="connsiteX3" fmla="*/ 1746188 w 1746188"/>
              <a:gd name="connsiteY3" fmla="*/ 394874 h 1755648"/>
              <a:gd name="connsiteX4" fmla="*/ 385414 w 1746188"/>
              <a:gd name="connsiteY4" fmla="*/ 1755648 h 1755648"/>
              <a:gd name="connsiteX5" fmla="*/ 111171 w 1746188"/>
              <a:gd name="connsiteY5" fmla="*/ 1728002 h 1755648"/>
              <a:gd name="connsiteX6" fmla="*/ 0 w 1746188"/>
              <a:gd name="connsiteY6" fmla="*/ 1699417 h 1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6188" h="1755648">
                <a:moveTo>
                  <a:pt x="0" y="0"/>
                </a:moveTo>
                <a:lnTo>
                  <a:pt x="1687525" y="0"/>
                </a:lnTo>
                <a:lnTo>
                  <a:pt x="1718542" y="120631"/>
                </a:lnTo>
                <a:cubicBezTo>
                  <a:pt x="1736669" y="209214"/>
                  <a:pt x="1746188" y="300932"/>
                  <a:pt x="1746188" y="394874"/>
                </a:cubicBezTo>
                <a:cubicBezTo>
                  <a:pt x="1746188" y="1146409"/>
                  <a:pt x="1136949" y="1755648"/>
                  <a:pt x="385414" y="1755648"/>
                </a:cubicBezTo>
                <a:cubicBezTo>
                  <a:pt x="291472" y="1755648"/>
                  <a:pt x="199754" y="1746129"/>
                  <a:pt x="111171" y="1728002"/>
                </a:cubicBezTo>
                <a:lnTo>
                  <a:pt x="0" y="16994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1624" y="4875127"/>
            <a:ext cx="48787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PITCH DECK PRESENTATION</a:t>
            </a:r>
          </a:p>
          <a:p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 Ignatius Duhu</a:t>
            </a:r>
          </a:p>
          <a:p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APR-MAY-JUN, 2022.</a:t>
            </a:r>
          </a:p>
        </p:txBody>
      </p:sp>
      <p:sp>
        <p:nvSpPr>
          <p:cNvPr id="19" name="Oval 18"/>
          <p:cNvSpPr/>
          <p:nvPr/>
        </p:nvSpPr>
        <p:spPr>
          <a:xfrm>
            <a:off x="236871" y="6102433"/>
            <a:ext cx="494650" cy="494650"/>
          </a:xfrm>
          <a:prstGeom prst="ellips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 rot="-5400000">
            <a:off x="491755" y="6275545"/>
            <a:ext cx="1" cy="175870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17553AC-6E78-8BEB-4FD3-69B50C310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6" y="2207075"/>
            <a:ext cx="4265850" cy="1120059"/>
          </a:xfrm>
          <a:prstGeom prst="rect">
            <a:avLst/>
          </a:prstGeom>
        </p:spPr>
      </p:pic>
      <p:pic>
        <p:nvPicPr>
          <p:cNvPr id="12" name="Picture 8" descr="See the source image">
            <a:extLst>
              <a:ext uri="{FF2B5EF4-FFF2-40B4-BE49-F238E27FC236}">
                <a16:creationId xmlns:a16="http://schemas.microsoft.com/office/drawing/2014/main" id="{7E97A59D-CB44-48A9-B6EA-D274BEA58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357199"/>
            <a:ext cx="5176368" cy="196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47BF5D-C6AD-4E0F-9C1A-60AF6C5E9B3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535681"/>
            <a:ext cx="5176368" cy="2328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430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B1D7B47-2592-6363-49F2-2054DC0EC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356061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78436" y="0"/>
            <a:ext cx="4613564" cy="6858000"/>
          </a:xfrm>
          <a:prstGeom prst="rect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657" y="113331"/>
            <a:ext cx="6092535" cy="92825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768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PROJECT TEAM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791" y="1046605"/>
            <a:ext cx="5898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Now, at its MVP stage, SidoPay is being designed and developed by </a:t>
            </a:r>
            <a:r>
              <a:rPr lang="en-GB" dirty="0" err="1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CodeSpace</a:t>
            </a:r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 technology team based in Africa. During the first few months of post-development and fundraising, SidoPay will be managed &amp; promoted by team of software technology experts at </a:t>
            </a:r>
            <a:r>
              <a:rPr lang="en-GB" dirty="0" err="1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CodeSpace</a:t>
            </a:r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 Technology led by:</a:t>
            </a:r>
          </a:p>
        </p:txBody>
      </p:sp>
      <p:sp>
        <p:nvSpPr>
          <p:cNvPr id="10" name="Oval 9"/>
          <p:cNvSpPr/>
          <p:nvPr/>
        </p:nvSpPr>
        <p:spPr>
          <a:xfrm>
            <a:off x="127599" y="6240457"/>
            <a:ext cx="494650" cy="494650"/>
          </a:xfrm>
          <a:prstGeom prst="ellips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rot="-5400000">
            <a:off x="368415" y="6413569"/>
            <a:ext cx="1" cy="175870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172192" y="2135038"/>
            <a:ext cx="4266434" cy="2587924"/>
          </a:xfrm>
          <a:prstGeom prst="rect">
            <a:avLst/>
          </a:prstGeom>
          <a:blipFill dpi="0" rotWithShape="1">
            <a:blip r:embed="rId3"/>
            <a:srcRect/>
            <a:stretch>
              <a:fillRect l="-5000" t="-2000"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5400000">
            <a:off x="507162" y="3208738"/>
            <a:ext cx="258793" cy="189781"/>
          </a:xfrm>
          <a:prstGeom prst="triangl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8993" y="3087967"/>
            <a:ext cx="4628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Engr</a:t>
            </a:r>
            <a:r>
              <a:rPr lang="en-GB" sz="2200" b="1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Chidi</a:t>
            </a:r>
            <a:r>
              <a:rPr lang="en-GB" sz="2200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sz="2200" dirty="0">
                <a:latin typeface="Roboto Medium" panose="02000000000000000000" pitchFamily="2" charset="0"/>
                <a:ea typeface="Roboto Medium" panose="02000000000000000000" pitchFamily="2" charset="0"/>
              </a:rPr>
              <a:t>– </a:t>
            </a:r>
            <a:r>
              <a:rPr lang="en-GB" sz="2200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Technology Developer</a:t>
            </a:r>
          </a:p>
        </p:txBody>
      </p:sp>
      <p:sp>
        <p:nvSpPr>
          <p:cNvPr id="13" name="Isosceles Triangle 12"/>
          <p:cNvSpPr/>
          <p:nvPr/>
        </p:nvSpPr>
        <p:spPr>
          <a:xfrm rot="5400000">
            <a:off x="507127" y="4361202"/>
            <a:ext cx="258793" cy="189781"/>
          </a:xfrm>
          <a:prstGeom prst="triangl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8958" y="4240431"/>
            <a:ext cx="4628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Dr Ignatius  </a:t>
            </a:r>
            <a:r>
              <a:rPr lang="en-GB" sz="2200" dirty="0">
                <a:latin typeface="Roboto Medium" panose="02000000000000000000" pitchFamily="2" charset="0"/>
                <a:ea typeface="Roboto Medium" panose="02000000000000000000" pitchFamily="2" charset="0"/>
              </a:rPr>
              <a:t>– </a:t>
            </a:r>
            <a:r>
              <a:rPr lang="en-GB" sz="2200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Innovation Manager</a:t>
            </a:r>
          </a:p>
        </p:txBody>
      </p:sp>
      <p:sp>
        <p:nvSpPr>
          <p:cNvPr id="15" name="Isosceles Triangle 14"/>
          <p:cNvSpPr/>
          <p:nvPr/>
        </p:nvSpPr>
        <p:spPr>
          <a:xfrm rot="5400000">
            <a:off x="507126" y="4988686"/>
            <a:ext cx="258793" cy="189781"/>
          </a:xfrm>
          <a:prstGeom prst="triangl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8958" y="4931306"/>
            <a:ext cx="4628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>
                <a:latin typeface="Roboto Medium" panose="02000000000000000000" pitchFamily="2" charset="0"/>
                <a:ea typeface="Roboto Medium" panose="02000000000000000000" pitchFamily="2" charset="0"/>
                <a:cs typeface="Archivo SemiBold" pitchFamily="2" charset="0"/>
              </a:rPr>
              <a:t>Surv</a:t>
            </a:r>
            <a:r>
              <a:rPr lang="en-GB" sz="2200" b="1" dirty="0">
                <a:latin typeface="Roboto Medium" panose="02000000000000000000" pitchFamily="2" charset="0"/>
                <a:ea typeface="Roboto Medium" panose="02000000000000000000" pitchFamily="2" charset="0"/>
                <a:cs typeface="Archivo SemiBold" pitchFamily="2" charset="0"/>
              </a:rPr>
              <a:t>. Jonathan </a:t>
            </a:r>
            <a:r>
              <a:rPr lang="en-GB" sz="2200" dirty="0">
                <a:latin typeface="Roboto Medium" panose="02000000000000000000" pitchFamily="2" charset="0"/>
                <a:ea typeface="Roboto Medium" panose="02000000000000000000" pitchFamily="2" charset="0"/>
                <a:cs typeface="Archivo SemiBold" pitchFamily="2" charset="0"/>
              </a:rPr>
              <a:t>– Project Manager </a:t>
            </a:r>
          </a:p>
        </p:txBody>
      </p:sp>
      <p:sp>
        <p:nvSpPr>
          <p:cNvPr id="17" name="Isosceles Triangle 16"/>
          <p:cNvSpPr/>
          <p:nvPr/>
        </p:nvSpPr>
        <p:spPr>
          <a:xfrm rot="5400000">
            <a:off x="498534" y="5821518"/>
            <a:ext cx="258793" cy="189781"/>
          </a:xfrm>
          <a:prstGeom prst="triangl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97617" y="5700747"/>
            <a:ext cx="5898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Mrs. Ethel </a:t>
            </a:r>
            <a:r>
              <a:rPr lang="en-GB" sz="2200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– Fundraiser/Customer Relations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8958" y="3963291"/>
            <a:ext cx="4087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Collaboration With</a:t>
            </a:r>
          </a:p>
        </p:txBody>
      </p:sp>
    </p:spTree>
    <p:extLst>
      <p:ext uri="{BB962C8B-B14F-4D97-AF65-F5344CB8AC3E}">
        <p14:creationId xmlns:p14="http://schemas.microsoft.com/office/powerpoint/2010/main" val="378048885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09EA1E-EBCB-18BF-A8BA-143377E523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73" y="-24843"/>
            <a:ext cx="58917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5400000">
            <a:off x="-2290700" y="2912496"/>
            <a:ext cx="6301552" cy="983322"/>
          </a:xfrm>
        </p:spPr>
        <p:txBody>
          <a:bodyPr>
            <a:normAutofit/>
          </a:bodyPr>
          <a:lstStyle/>
          <a:p>
            <a:pPr algn="ctr"/>
            <a:r>
              <a:rPr lang="en-US" sz="6500" dirty="0">
                <a:solidFill>
                  <a:srgbClr val="0768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WHY NOW?</a:t>
            </a:r>
          </a:p>
        </p:txBody>
      </p:sp>
      <p:sp>
        <p:nvSpPr>
          <p:cNvPr id="3" name="Oval 2"/>
          <p:cNvSpPr/>
          <p:nvPr/>
        </p:nvSpPr>
        <p:spPr>
          <a:xfrm>
            <a:off x="127599" y="6240457"/>
            <a:ext cx="494650" cy="494650"/>
          </a:xfrm>
          <a:prstGeom prst="ellips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rot="-5400000">
            <a:off x="368415" y="6413569"/>
            <a:ext cx="1" cy="175870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4FD4B9F-B796-49EA-B4C5-EF565C12C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175591"/>
              </p:ext>
            </p:extLst>
          </p:nvPr>
        </p:nvGraphicFramePr>
        <p:xfrm>
          <a:off x="1934234" y="1149039"/>
          <a:ext cx="8717279" cy="486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17470DB-AAE9-493E-BA3C-0D3D8D5E0DD4}"/>
              </a:ext>
            </a:extLst>
          </p:cNvPr>
          <p:cNvSpPr/>
          <p:nvPr/>
        </p:nvSpPr>
        <p:spPr>
          <a:xfrm>
            <a:off x="6096000" y="5963920"/>
            <a:ext cx="4972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Capital Investment and Deal Count. Source: KPMG, 2019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12647" y="270634"/>
            <a:ext cx="2760452" cy="734971"/>
          </a:xfrm>
          <a:prstGeom prst="roundRect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Significant Increase in investment in Fintech.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0372179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655722-A65A-A88C-9644-469BB7F949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16" y="-24843"/>
            <a:ext cx="58917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5400000">
            <a:off x="-2290700" y="2912496"/>
            <a:ext cx="6301552" cy="983322"/>
          </a:xfrm>
        </p:spPr>
        <p:txBody>
          <a:bodyPr>
            <a:normAutofit/>
          </a:bodyPr>
          <a:lstStyle/>
          <a:p>
            <a:pPr algn="ctr"/>
            <a:r>
              <a:rPr lang="en-US" sz="6500" dirty="0">
                <a:solidFill>
                  <a:srgbClr val="0768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WHY NOW?</a:t>
            </a:r>
          </a:p>
        </p:txBody>
      </p:sp>
      <p:sp>
        <p:nvSpPr>
          <p:cNvPr id="3" name="Oval 2"/>
          <p:cNvSpPr/>
          <p:nvPr/>
        </p:nvSpPr>
        <p:spPr>
          <a:xfrm>
            <a:off x="127599" y="6240457"/>
            <a:ext cx="494650" cy="494650"/>
          </a:xfrm>
          <a:prstGeom prst="ellips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rot="-5400000">
            <a:off x="368415" y="6413569"/>
            <a:ext cx="1" cy="175870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FCA0A34-D104-42FD-AE6A-E6884420E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5114125"/>
              </p:ext>
            </p:extLst>
          </p:nvPr>
        </p:nvGraphicFramePr>
        <p:xfrm>
          <a:off x="1273874" y="1290320"/>
          <a:ext cx="9352562" cy="476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7B6F895F-3418-49CD-95EA-9BCC3FB7CBB7}"/>
              </a:ext>
            </a:extLst>
          </p:cNvPr>
          <p:cNvSpPr/>
          <p:nvPr/>
        </p:nvSpPr>
        <p:spPr>
          <a:xfrm>
            <a:off x="6534491" y="6055360"/>
            <a:ext cx="47275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Rate of Adoption of Fintech Segments. Source: EY, 2019</a:t>
            </a:r>
          </a:p>
        </p:txBody>
      </p:sp>
    </p:spTree>
    <p:extLst>
      <p:ext uri="{BB962C8B-B14F-4D97-AF65-F5344CB8AC3E}">
        <p14:creationId xmlns:p14="http://schemas.microsoft.com/office/powerpoint/2010/main" val="2584407050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635DB1-4998-9BA3-F39B-14A10E405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28" y="-123658"/>
            <a:ext cx="58917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369" y="385167"/>
            <a:ext cx="6301552" cy="98332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768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MARKET SIZE</a:t>
            </a:r>
          </a:p>
        </p:txBody>
      </p:sp>
      <p:sp>
        <p:nvSpPr>
          <p:cNvPr id="3" name="Oval 2"/>
          <p:cNvSpPr/>
          <p:nvPr/>
        </p:nvSpPr>
        <p:spPr>
          <a:xfrm>
            <a:off x="127599" y="6240457"/>
            <a:ext cx="494650" cy="494650"/>
          </a:xfrm>
          <a:prstGeom prst="ellips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rot="-5400000">
            <a:off x="368415" y="6413569"/>
            <a:ext cx="1" cy="175870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amond 6">
            <a:extLst>
              <a:ext uri="{FF2B5EF4-FFF2-40B4-BE49-F238E27FC236}">
                <a16:creationId xmlns:a16="http://schemas.microsoft.com/office/drawing/2014/main" id="{9F971BC2-5F7A-EE40-B472-AD1D3D61E755}"/>
              </a:ext>
            </a:extLst>
          </p:cNvPr>
          <p:cNvSpPr/>
          <p:nvPr/>
        </p:nvSpPr>
        <p:spPr>
          <a:xfrm>
            <a:off x="5433403" y="1880024"/>
            <a:ext cx="1444752" cy="1444752"/>
          </a:xfrm>
          <a:prstGeom prst="diamond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rgbClr val="002060"/>
              </a:solidFill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9C4612AC-93E2-7649-9842-2726F8AE6CE3}"/>
              </a:ext>
            </a:extLst>
          </p:cNvPr>
          <p:cNvSpPr/>
          <p:nvPr/>
        </p:nvSpPr>
        <p:spPr>
          <a:xfrm>
            <a:off x="2213290" y="4347008"/>
            <a:ext cx="1440160" cy="1440160"/>
          </a:xfrm>
          <a:prstGeom prst="diamond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DCC452CF-1451-444B-840A-4B19FC70E615}"/>
              </a:ext>
            </a:extLst>
          </p:cNvPr>
          <p:cNvSpPr/>
          <p:nvPr/>
        </p:nvSpPr>
        <p:spPr>
          <a:xfrm>
            <a:off x="8838026" y="4333154"/>
            <a:ext cx="1440160" cy="1440160"/>
          </a:xfrm>
          <a:prstGeom prst="diamond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rgbClr val="002060"/>
              </a:solidFill>
            </a:endParaRP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68751EAE-9BBB-344D-92CD-DACCE66F2576}"/>
              </a:ext>
            </a:extLst>
          </p:cNvPr>
          <p:cNvSpPr/>
          <p:nvPr/>
        </p:nvSpPr>
        <p:spPr>
          <a:xfrm>
            <a:off x="2704322" y="4824855"/>
            <a:ext cx="458096" cy="456757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/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B004AB08-279E-BF47-9EE6-E57C860D4BF9}"/>
              </a:ext>
            </a:extLst>
          </p:cNvPr>
          <p:cNvSpPr/>
          <p:nvPr/>
        </p:nvSpPr>
        <p:spPr>
          <a:xfrm>
            <a:off x="9286466" y="4781593"/>
            <a:ext cx="543280" cy="54328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B17638-B09A-A546-B8F7-B0FB8F7437C6}"/>
              </a:ext>
            </a:extLst>
          </p:cNvPr>
          <p:cNvGrpSpPr/>
          <p:nvPr/>
        </p:nvGrpSpPr>
        <p:grpSpPr>
          <a:xfrm>
            <a:off x="4413037" y="4557679"/>
            <a:ext cx="3612654" cy="1380924"/>
            <a:chOff x="823604" y="3387264"/>
            <a:chExt cx="2090175" cy="763264"/>
          </a:xfrm>
        </p:grpSpPr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85C40E83-7D57-E547-87FC-753A81653010}"/>
                </a:ext>
              </a:extLst>
            </p:cNvPr>
            <p:cNvSpPr txBox="1"/>
            <p:nvPr/>
          </p:nvSpPr>
          <p:spPr>
            <a:xfrm>
              <a:off x="854122" y="3640185"/>
              <a:ext cx="2059657" cy="5103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latin typeface="Roboto Medium" panose="02000000000000000000" pitchFamily="2" charset="0"/>
                  <a:ea typeface="Roboto Medium" panose="02000000000000000000" pitchFamily="2" charset="0"/>
                  <a:cs typeface="Arial" panose="020B0604020202020204" pitchFamily="34" charset="0"/>
                </a:rPr>
                <a:t>Less than </a:t>
              </a:r>
              <a:r>
                <a:rPr lang="en-US" altLang="ko-KR" b="1" dirty="0">
                  <a:latin typeface="Roboto Medium" panose="02000000000000000000" pitchFamily="2" charset="0"/>
                  <a:ea typeface="Roboto Medium" panose="02000000000000000000" pitchFamily="2" charset="0"/>
                  <a:cs typeface="Arial" panose="020B0604020202020204" pitchFamily="34" charset="0"/>
                </a:rPr>
                <a:t>25% or </a:t>
              </a:r>
              <a:r>
                <a:rPr lang="en-US" altLang="ko-KR" dirty="0">
                  <a:latin typeface="Roboto Medium" panose="02000000000000000000" pitchFamily="2" charset="0"/>
                  <a:ea typeface="Roboto Medium" panose="02000000000000000000" pitchFamily="2" charset="0"/>
                  <a:cs typeface="Arial" panose="020B0604020202020204" pitchFamily="34" charset="0"/>
                </a:rPr>
                <a:t>two hundred and fifty million have access to ownership &amp; credit opportunities</a:t>
              </a:r>
              <a:endParaRPr lang="ko-KR" altLang="en-US" dirty="0">
                <a:latin typeface="Roboto Medium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B65D2242-536C-A64E-9A0E-F37088064B01}"/>
                </a:ext>
              </a:extLst>
            </p:cNvPr>
            <p:cNvSpPr txBox="1"/>
            <p:nvPr/>
          </p:nvSpPr>
          <p:spPr>
            <a:xfrm>
              <a:off x="823604" y="3387264"/>
              <a:ext cx="2059657" cy="2551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rgbClr val="00B050"/>
                  </a:solidFill>
                  <a:cs typeface="Arial" pitchFamily="34" charset="0"/>
                </a:rPr>
                <a:t>Served Available Market</a:t>
              </a:r>
              <a:endParaRPr lang="ko-KR" altLang="en-US" sz="2400" b="1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929D81-D21B-874E-9965-BA4911E1D52C}"/>
              </a:ext>
            </a:extLst>
          </p:cNvPr>
          <p:cNvGrpSpPr/>
          <p:nvPr/>
        </p:nvGrpSpPr>
        <p:grpSpPr>
          <a:xfrm>
            <a:off x="1153416" y="1928676"/>
            <a:ext cx="3632949" cy="1092235"/>
            <a:chOff x="803640" y="3509619"/>
            <a:chExt cx="2101917" cy="819178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166FC007-45E2-A649-B68E-1920578F3914}"/>
                </a:ext>
              </a:extLst>
            </p:cNvPr>
            <p:cNvSpPr txBox="1"/>
            <p:nvPr/>
          </p:nvSpPr>
          <p:spPr>
            <a:xfrm>
              <a:off x="845900" y="3844048"/>
              <a:ext cx="2059657" cy="484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latin typeface="Roboto Medium" panose="02000000000000000000" pitchFamily="2" charset="0"/>
                  <a:ea typeface="Roboto Medium" panose="02000000000000000000" pitchFamily="2" charset="0"/>
                  <a:cs typeface="Arial" panose="020B0604020202020204" pitchFamily="34" charset="0"/>
                </a:rPr>
                <a:t>Close to </a:t>
              </a:r>
              <a:r>
                <a:rPr lang="en-US" altLang="ko-KR" b="1" dirty="0">
                  <a:latin typeface="Roboto Medium" panose="02000000000000000000" pitchFamily="2" charset="0"/>
                  <a:ea typeface="Roboto Medium" panose="02000000000000000000" pitchFamily="2" charset="0"/>
                  <a:cs typeface="Arial" panose="020B0604020202020204" pitchFamily="34" charset="0"/>
                </a:rPr>
                <a:t>1 billion </a:t>
              </a:r>
              <a:r>
                <a:rPr lang="en-US" altLang="ko-KR" dirty="0">
                  <a:latin typeface="Roboto Medium" panose="02000000000000000000" pitchFamily="2" charset="0"/>
                  <a:ea typeface="Roboto Medium" panose="02000000000000000000" pitchFamily="2" charset="0"/>
                  <a:cs typeface="Arial" panose="020B0604020202020204" pitchFamily="34" charset="0"/>
                </a:rPr>
                <a:t>economically active young people and groups</a:t>
              </a:r>
              <a:endParaRPr lang="ko-KR" altLang="en-US" dirty="0">
                <a:latin typeface="Roboto Medium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97C165BC-884F-004C-A947-9587DC4E0B4A}"/>
                </a:ext>
              </a:extLst>
            </p:cNvPr>
            <p:cNvSpPr txBox="1"/>
            <p:nvPr/>
          </p:nvSpPr>
          <p:spPr>
            <a:xfrm>
              <a:off x="803640" y="3509619"/>
              <a:ext cx="2059657" cy="3462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dirty="0">
                  <a:solidFill>
                    <a:srgbClr val="00B05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Arial" pitchFamily="34" charset="0"/>
                </a:rPr>
                <a:t>Total Available Market</a:t>
              </a:r>
              <a:endParaRPr lang="ko-KR" altLang="en-US" sz="2400" b="1" dirty="0">
                <a:solidFill>
                  <a:srgbClr val="00B050"/>
                </a:solidFill>
                <a:latin typeface="Roboto Medium" panose="020000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40670E-9666-0F48-A37F-DA521BC93BC0}"/>
              </a:ext>
            </a:extLst>
          </p:cNvPr>
          <p:cNvGrpSpPr/>
          <p:nvPr/>
        </p:nvGrpSpPr>
        <p:grpSpPr>
          <a:xfrm>
            <a:off x="7605535" y="1851467"/>
            <a:ext cx="4010671" cy="1133737"/>
            <a:chOff x="679728" y="3459524"/>
            <a:chExt cx="2320456" cy="850303"/>
          </a:xfrm>
        </p:grpSpPr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9CE95AD5-87C4-A84D-9385-257593215FE4}"/>
                </a:ext>
              </a:extLst>
            </p:cNvPr>
            <p:cNvSpPr txBox="1"/>
            <p:nvPr/>
          </p:nvSpPr>
          <p:spPr>
            <a:xfrm>
              <a:off x="803640" y="4055911"/>
              <a:ext cx="2059657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01C2417E-4845-3A4F-9841-E416D631DE0E}"/>
                </a:ext>
              </a:extLst>
            </p:cNvPr>
            <p:cNvSpPr txBox="1"/>
            <p:nvPr/>
          </p:nvSpPr>
          <p:spPr>
            <a:xfrm>
              <a:off x="679728" y="3459524"/>
              <a:ext cx="2320456" cy="3462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dirty="0">
                  <a:solidFill>
                    <a:srgbClr val="00B050"/>
                  </a:solidFill>
                  <a:cs typeface="Arial" pitchFamily="34" charset="0"/>
                </a:rPr>
                <a:t>Product Available Market</a:t>
              </a:r>
              <a:endParaRPr lang="ko-KR" altLang="en-US" sz="2400" b="1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3899E1D-118E-4348-8932-3234B077A27E}"/>
              </a:ext>
            </a:extLst>
          </p:cNvPr>
          <p:cNvCxnSpPr/>
          <p:nvPr/>
        </p:nvCxnSpPr>
        <p:spPr>
          <a:xfrm>
            <a:off x="2933370" y="2975629"/>
            <a:ext cx="0" cy="1382099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555E4D-C095-D441-828E-38992C413105}"/>
              </a:ext>
            </a:extLst>
          </p:cNvPr>
          <p:cNvCxnSpPr/>
          <p:nvPr/>
        </p:nvCxnSpPr>
        <p:spPr>
          <a:xfrm>
            <a:off x="9558106" y="3122761"/>
            <a:ext cx="0" cy="1234967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0966F1B-A243-4BF6-A125-5B8EFAC8DE8F}"/>
              </a:ext>
            </a:extLst>
          </p:cNvPr>
          <p:cNvSpPr/>
          <p:nvPr/>
        </p:nvSpPr>
        <p:spPr>
          <a:xfrm>
            <a:off x="7605535" y="2224712"/>
            <a:ext cx="42318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SidoPay aims to enable </a:t>
            </a:r>
            <a:r>
              <a:rPr lang="en-US" b="1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One Hundred Million 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people to build equity, borrow money (credit), &amp; buy consumables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</a:t>
            </a:r>
            <a:endParaRPr lang="en-GB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F9E6E362-EE88-E047-AA81-842D457DCBF7}"/>
              </a:ext>
            </a:extLst>
          </p:cNvPr>
          <p:cNvSpPr>
            <a:spLocks noChangeAspect="1"/>
          </p:cNvSpPr>
          <p:nvPr/>
        </p:nvSpPr>
        <p:spPr>
          <a:xfrm>
            <a:off x="5831609" y="2278626"/>
            <a:ext cx="613833" cy="61896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B555E4D-C095-D441-828E-38992C413105}"/>
              </a:ext>
            </a:extLst>
          </p:cNvPr>
          <p:cNvCxnSpPr/>
          <p:nvPr/>
        </p:nvCxnSpPr>
        <p:spPr>
          <a:xfrm>
            <a:off x="6156423" y="3309402"/>
            <a:ext cx="0" cy="1234967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Trade (@tradecoffeeco) / Twitter">
            <a:extLst>
              <a:ext uri="{FF2B5EF4-FFF2-40B4-BE49-F238E27FC236}">
                <a16:creationId xmlns:a16="http://schemas.microsoft.com/office/drawing/2014/main" id="{EC56FE19-C9F9-4D14-B3A5-C1DF2799D73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466" y="5628302"/>
            <a:ext cx="2905534" cy="1248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290587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EAC142-064D-7FAF-7B80-DA13F5869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36" y="326399"/>
            <a:ext cx="58917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6089" y="326399"/>
            <a:ext cx="6301552" cy="98332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768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SWOT ANALYSIS</a:t>
            </a:r>
          </a:p>
        </p:txBody>
      </p:sp>
      <p:sp>
        <p:nvSpPr>
          <p:cNvPr id="3" name="Oval 2"/>
          <p:cNvSpPr/>
          <p:nvPr/>
        </p:nvSpPr>
        <p:spPr>
          <a:xfrm>
            <a:off x="127599" y="6240457"/>
            <a:ext cx="494650" cy="494650"/>
          </a:xfrm>
          <a:prstGeom prst="ellips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768B9"/>
              </a:solidFill>
            </a:endParaRP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rot="-5400000">
            <a:off x="368415" y="6413569"/>
            <a:ext cx="1" cy="175870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76377" y="1393295"/>
            <a:ext cx="106277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GB" sz="2200" dirty="0">
                <a:solidFill>
                  <a:srgbClr val="0768B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STRENGTHS</a:t>
            </a:r>
            <a:r>
              <a:rPr lang="en-GB" sz="2200" dirty="0"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 – Post-Doctoral researcher with technology background, Solid entrepreneurial experience. Solid entrepreneurial experience. Fintech is a very attractive market. Low risk and high return on investment</a:t>
            </a:r>
          </a:p>
          <a:p>
            <a:pPr lvl="0">
              <a:buNone/>
            </a:pPr>
            <a:endParaRPr lang="en-GB" sz="2200" dirty="0">
              <a:latin typeface="Roboto Medium" panose="02000000000000000000" pitchFamily="2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en-GB" sz="2200" dirty="0">
                <a:solidFill>
                  <a:srgbClr val="0768B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WEAKNESSES</a:t>
            </a:r>
            <a:r>
              <a:rPr lang="en-GB" sz="2200" dirty="0"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 – Substitutes FinTech, Brand Awareness, Financial Strength, Lack of regulation.</a:t>
            </a:r>
          </a:p>
          <a:p>
            <a:pPr lvl="0">
              <a:buNone/>
            </a:pPr>
            <a:endParaRPr lang="en-GB" sz="2200" dirty="0">
              <a:latin typeface="Roboto Medium" panose="02000000000000000000" pitchFamily="2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en-GB" sz="2200" dirty="0">
                <a:solidFill>
                  <a:srgbClr val="0768B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OPPORTUNITIES</a:t>
            </a:r>
            <a:r>
              <a:rPr lang="en-GB" sz="2200" dirty="0"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 – Technological advancements, innovation in finance, platforms can be deployed to other sectors, geographical expansion.</a:t>
            </a:r>
          </a:p>
          <a:p>
            <a:pPr lvl="0">
              <a:buNone/>
            </a:pPr>
            <a:endParaRPr lang="en-GB" sz="2200" dirty="0">
              <a:latin typeface="Roboto Medium" panose="02000000000000000000" pitchFamily="2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en-GB" sz="2200" b="1" dirty="0">
                <a:solidFill>
                  <a:srgbClr val="0768B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THREATS</a:t>
            </a:r>
            <a:r>
              <a:rPr lang="en-GB" sz="2200" dirty="0"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 – Existing </a:t>
            </a:r>
            <a:r>
              <a:rPr lang="en-GB" sz="2200" dirty="0" err="1"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FinTech</a:t>
            </a:r>
            <a:r>
              <a:rPr lang="en-GB" sz="2200" dirty="0"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 platforms, policy regulation, Changes in technology, Unpredictable future.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4FFB38-E8FB-429C-9840-92268CCC93D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40" y="5304155"/>
            <a:ext cx="4481575" cy="1553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6707361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D3C06C-5980-AC1D-D32E-36AD97468B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34" y="-39834"/>
            <a:ext cx="58917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961" y="409973"/>
            <a:ext cx="6301552" cy="98332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768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COMPETITION</a:t>
            </a:r>
          </a:p>
        </p:txBody>
      </p:sp>
      <p:sp>
        <p:nvSpPr>
          <p:cNvPr id="3" name="Oval 2"/>
          <p:cNvSpPr/>
          <p:nvPr/>
        </p:nvSpPr>
        <p:spPr>
          <a:xfrm>
            <a:off x="127599" y="6240457"/>
            <a:ext cx="494650" cy="494650"/>
          </a:xfrm>
          <a:prstGeom prst="ellips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rot="-5400000">
            <a:off x="368415" y="6413569"/>
            <a:ext cx="1" cy="175870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76377" y="1561616"/>
            <a:ext cx="106277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Few alternative products but none developed ideas/concepts around tradeable hybrid capital and </a:t>
            </a:r>
            <a:r>
              <a:rPr lang="en-GB" sz="2200" dirty="0" err="1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fintech</a:t>
            </a:r>
            <a:r>
              <a:rPr lang="en-GB" sz="2200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 for innovative sharing &amp; trading of ownership of young private companies &amp; invested funds </a:t>
            </a:r>
          </a:p>
          <a:p>
            <a:r>
              <a:rPr lang="en-GB" sz="2200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Solution benefits many users, and is low risk with high margin.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200802" y="5107496"/>
            <a:ext cx="4805175" cy="818323"/>
            <a:chOff x="1737697" y="235023"/>
            <a:chExt cx="5405120" cy="1040035"/>
          </a:xfrm>
        </p:grpSpPr>
        <p:sp>
          <p:nvSpPr>
            <p:cNvPr id="26" name="Pentagon 25"/>
            <p:cNvSpPr/>
            <p:nvPr/>
          </p:nvSpPr>
          <p:spPr>
            <a:xfrm rot="10800000">
              <a:off x="1737697" y="235023"/>
              <a:ext cx="5405120" cy="1040035"/>
            </a:xfrm>
            <a:prstGeom prst="homePlat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Pentagon 4"/>
            <p:cNvSpPr txBox="1"/>
            <p:nvPr/>
          </p:nvSpPr>
          <p:spPr>
            <a:xfrm rot="21600000">
              <a:off x="1997706" y="235023"/>
              <a:ext cx="5145111" cy="1040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3676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Crowdfunding platforms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3655324" y="4875000"/>
            <a:ext cx="1184190" cy="1184190"/>
          </a:xfrm>
          <a:prstGeom prst="ellipse">
            <a:avLst/>
          </a:prstGeom>
          <a:blipFill rotWithShape="1">
            <a:blip r:embed="rId3"/>
            <a:srcRect/>
            <a:stretch>
              <a:fillRect l="-31000" r="-31000"/>
            </a:stretch>
          </a:blip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oup 17"/>
          <p:cNvGrpSpPr/>
          <p:nvPr/>
        </p:nvGrpSpPr>
        <p:grpSpPr>
          <a:xfrm>
            <a:off x="1425373" y="3717982"/>
            <a:ext cx="4252869" cy="718413"/>
            <a:chOff x="1737697" y="2252805"/>
            <a:chExt cx="5405120" cy="913056"/>
          </a:xfrm>
          <a:solidFill>
            <a:schemeClr val="bg1"/>
          </a:solidFill>
        </p:grpSpPr>
        <p:sp>
          <p:nvSpPr>
            <p:cNvPr id="24" name="Pentagon 23"/>
            <p:cNvSpPr/>
            <p:nvPr/>
          </p:nvSpPr>
          <p:spPr>
            <a:xfrm rot="10800000">
              <a:off x="1737697" y="2252805"/>
              <a:ext cx="5405120" cy="913056"/>
            </a:xfrm>
            <a:prstGeom prst="homePlate">
              <a:avLst/>
            </a:prstGeom>
            <a:grp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Pentagon 7"/>
            <p:cNvSpPr txBox="1"/>
            <p:nvPr/>
          </p:nvSpPr>
          <p:spPr>
            <a:xfrm rot="21600000">
              <a:off x="1965961" y="2252805"/>
              <a:ext cx="5176856" cy="9130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3676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Investment Platforms</a:t>
              </a:r>
            </a:p>
          </p:txBody>
        </p:sp>
      </p:grpSp>
      <p:sp>
        <p:nvSpPr>
          <p:cNvPr id="19" name="Oval 18"/>
          <p:cNvSpPr/>
          <p:nvPr/>
        </p:nvSpPr>
        <p:spPr>
          <a:xfrm>
            <a:off x="776377" y="3456502"/>
            <a:ext cx="1184190" cy="1184190"/>
          </a:xfrm>
          <a:prstGeom prst="ellipse">
            <a:avLst/>
          </a:prstGeom>
          <a:blipFill rotWithShape="1">
            <a:blip r:embed="rId4"/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 19"/>
          <p:cNvGrpSpPr/>
          <p:nvPr/>
        </p:nvGrpSpPr>
        <p:grpSpPr>
          <a:xfrm>
            <a:off x="7286787" y="3734136"/>
            <a:ext cx="4252869" cy="667753"/>
            <a:chOff x="1737697" y="4239289"/>
            <a:chExt cx="5405120" cy="848671"/>
          </a:xfrm>
        </p:grpSpPr>
        <p:sp>
          <p:nvSpPr>
            <p:cNvPr id="22" name="Pentagon 21"/>
            <p:cNvSpPr/>
            <p:nvPr/>
          </p:nvSpPr>
          <p:spPr>
            <a:xfrm rot="10800000">
              <a:off x="1737697" y="4239289"/>
              <a:ext cx="5405120" cy="848671"/>
            </a:xfrm>
            <a:prstGeom prst="homePlat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Pentagon 10"/>
            <p:cNvSpPr txBox="1"/>
            <p:nvPr/>
          </p:nvSpPr>
          <p:spPr>
            <a:xfrm rot="21600000">
              <a:off x="1949865" y="4239289"/>
              <a:ext cx="5192952" cy="8486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3676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Fundraising Platforms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6534273" y="3474970"/>
            <a:ext cx="1184190" cy="1184190"/>
          </a:xfrm>
          <a:prstGeom prst="ellipse">
            <a:avLst/>
          </a:prstGeom>
          <a:blipFill rotWithShape="1">
            <a:blip r:embed="rId5"/>
            <a:srcRect/>
            <a:stretch>
              <a:fillRect l="-33000" r="-33000"/>
            </a:stretch>
          </a:blip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63496000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6DA80F-B85D-39AF-3DAA-11D9A93F8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16" y="-122893"/>
            <a:ext cx="58917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1628" y="446134"/>
            <a:ext cx="6877175" cy="98332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768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BUSINESS MODEL</a:t>
            </a:r>
          </a:p>
        </p:txBody>
      </p:sp>
      <p:sp>
        <p:nvSpPr>
          <p:cNvPr id="3" name="Oval 2"/>
          <p:cNvSpPr/>
          <p:nvPr/>
        </p:nvSpPr>
        <p:spPr>
          <a:xfrm>
            <a:off x="127599" y="6240457"/>
            <a:ext cx="494650" cy="494650"/>
          </a:xfrm>
          <a:prstGeom prst="ellips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rot="-5400000">
            <a:off x="368415" y="6413569"/>
            <a:ext cx="1" cy="175870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76375" y="1613375"/>
            <a:ext cx="10627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d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"/>
                <a:sym typeface="Roboto"/>
              </a:rPr>
              <a:t>We have a very simple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"/>
                <a:sym typeface="Roboto"/>
              </a:rPr>
              <a:t> subscription-based,</a:t>
            </a:r>
            <a:r>
              <a:rPr lang="id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"/>
                <a:sym typeface="Roboto"/>
              </a:rPr>
              <a:t> business model. Its simplicity and scalability give us a great growth advantage.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"/>
              <a:sym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375" y="2812211"/>
            <a:ext cx="3381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68B9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Why Invest Now?</a:t>
            </a:r>
          </a:p>
        </p:txBody>
      </p:sp>
      <p:sp>
        <p:nvSpPr>
          <p:cNvPr id="28" name="Isosceles Triangle 27"/>
          <p:cNvSpPr/>
          <p:nvPr/>
        </p:nvSpPr>
        <p:spPr>
          <a:xfrm rot="5400000">
            <a:off x="879892" y="3483251"/>
            <a:ext cx="258793" cy="189781"/>
          </a:xfrm>
          <a:prstGeom prst="triangl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38683" y="3347308"/>
            <a:ext cx="401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oboto Medium" panose="02000000000000000000" pitchFamily="2" charset="0"/>
                <a:ea typeface="Roboto Medium" panose="02000000000000000000" pitchFamily="2" charset="0"/>
              </a:rPr>
              <a:t>Big market opportunity</a:t>
            </a:r>
          </a:p>
        </p:txBody>
      </p:sp>
      <p:sp>
        <p:nvSpPr>
          <p:cNvPr id="29" name="Isosceles Triangle 28"/>
          <p:cNvSpPr/>
          <p:nvPr/>
        </p:nvSpPr>
        <p:spPr>
          <a:xfrm rot="5400000">
            <a:off x="879892" y="3958396"/>
            <a:ext cx="258793" cy="189781"/>
          </a:xfrm>
          <a:prstGeom prst="triangl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38683" y="3822453"/>
            <a:ext cx="401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oboto Medium" panose="02000000000000000000" pitchFamily="2" charset="0"/>
                <a:ea typeface="Roboto Medium" panose="02000000000000000000" pitchFamily="2" charset="0"/>
              </a:rPr>
              <a:t>Simple Business Model</a:t>
            </a:r>
          </a:p>
        </p:txBody>
      </p:sp>
      <p:sp>
        <p:nvSpPr>
          <p:cNvPr id="31" name="Isosceles Triangle 30"/>
          <p:cNvSpPr/>
          <p:nvPr/>
        </p:nvSpPr>
        <p:spPr>
          <a:xfrm rot="5400000">
            <a:off x="879892" y="4480013"/>
            <a:ext cx="258793" cy="189781"/>
          </a:xfrm>
          <a:prstGeom prst="triangl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138683" y="4344070"/>
            <a:ext cx="401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oboto Medium" panose="02000000000000000000" pitchFamily="2" charset="0"/>
                <a:ea typeface="Roboto Medium" panose="02000000000000000000" pitchFamily="2" charset="0"/>
              </a:rPr>
              <a:t>Strong Scalability</a:t>
            </a:r>
          </a:p>
        </p:txBody>
      </p:sp>
      <p:pic>
        <p:nvPicPr>
          <p:cNvPr id="14" name="Picture 13" descr="Difference Between Trade and Business | Compare the Difference Between  Similar Terms">
            <a:extLst>
              <a:ext uri="{FF2B5EF4-FFF2-40B4-BE49-F238E27FC236}">
                <a16:creationId xmlns:a16="http://schemas.microsoft.com/office/drawing/2014/main" id="{7A9DEAD1-906D-4665-B172-611AE458B37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875" y="4574902"/>
            <a:ext cx="4763525" cy="2319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91672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E58076-E6FB-7128-C373-C932342164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16" y="0"/>
            <a:ext cx="58917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660" y="398854"/>
            <a:ext cx="6877175" cy="9833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500" dirty="0">
                <a:solidFill>
                  <a:srgbClr val="0768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BUSINESS MODEL</a:t>
            </a:r>
          </a:p>
        </p:txBody>
      </p:sp>
      <p:sp>
        <p:nvSpPr>
          <p:cNvPr id="3" name="Oval 2"/>
          <p:cNvSpPr/>
          <p:nvPr/>
        </p:nvSpPr>
        <p:spPr>
          <a:xfrm>
            <a:off x="127599" y="6240457"/>
            <a:ext cx="494650" cy="494650"/>
          </a:xfrm>
          <a:prstGeom prst="ellips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rot="-5400000">
            <a:off x="368415" y="6413569"/>
            <a:ext cx="1" cy="175870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9F0C51F2-01A3-457C-BF49-29413130FF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114107"/>
              </p:ext>
            </p:extLst>
          </p:nvPr>
        </p:nvGraphicFramePr>
        <p:xfrm>
          <a:off x="988057" y="2122042"/>
          <a:ext cx="4832838" cy="358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D23A197-9D3C-49EF-85A4-78B4EC43EE92}"/>
              </a:ext>
            </a:extLst>
          </p:cNvPr>
          <p:cNvSpPr txBox="1">
            <a:spLocks/>
          </p:cNvSpPr>
          <p:nvPr/>
        </p:nvSpPr>
        <p:spPr>
          <a:xfrm>
            <a:off x="5998206" y="2105567"/>
            <a:ext cx="4832837" cy="37481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Price – </a:t>
            </a:r>
            <a:r>
              <a:rPr lang="en-US" sz="2400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As a mass market </a:t>
            </a:r>
            <a:r>
              <a:rPr lang="en-US" sz="2400" dirty="0" err="1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webapp</a:t>
            </a:r>
            <a:r>
              <a:rPr lang="en-US" sz="2400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, access to SidoPay platform will be affordable – at $5 monthly and $50 annually.</a:t>
            </a:r>
          </a:p>
          <a:p>
            <a:pPr marL="0" indent="0">
              <a:buNone/>
            </a:pPr>
            <a:endParaRPr lang="en-US" sz="2400" dirty="0"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Profit –  </a:t>
            </a:r>
            <a:r>
              <a:rPr lang="en-US" sz="2400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SidoPay may take time to get to mainstream. However, an annual profit   of $500,000 to $2 million from year 3 upwards is projected. </a:t>
            </a:r>
          </a:p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732492" y="2259173"/>
            <a:ext cx="88404" cy="33519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3776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6AB5BD-D6E1-B2CF-1B11-7FD90BC8F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17" y="-1"/>
            <a:ext cx="589178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34" y="324233"/>
            <a:ext cx="6877175" cy="983322"/>
          </a:xfrm>
        </p:spPr>
        <p:txBody>
          <a:bodyPr>
            <a:normAutofit/>
          </a:bodyPr>
          <a:lstStyle/>
          <a:p>
            <a:pPr algn="ctr"/>
            <a:r>
              <a:rPr lang="en-US" sz="6500" dirty="0">
                <a:solidFill>
                  <a:srgbClr val="0768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FINANCIALS</a:t>
            </a:r>
          </a:p>
        </p:txBody>
      </p:sp>
      <p:sp>
        <p:nvSpPr>
          <p:cNvPr id="3" name="Oval 2"/>
          <p:cNvSpPr/>
          <p:nvPr/>
        </p:nvSpPr>
        <p:spPr>
          <a:xfrm>
            <a:off x="127599" y="6240457"/>
            <a:ext cx="494650" cy="494650"/>
          </a:xfrm>
          <a:prstGeom prst="ellips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rot="-5400000">
            <a:off x="368415" y="6413569"/>
            <a:ext cx="1" cy="175870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95EE32B-BF2B-41F3-AE74-9C395D25C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1068093"/>
              </p:ext>
            </p:extLst>
          </p:nvPr>
        </p:nvGraphicFramePr>
        <p:xfrm>
          <a:off x="1365847" y="1307555"/>
          <a:ext cx="9448800" cy="5106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2452395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AC4A44-4FD1-9D29-DD41-C0B565349B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16" y="0"/>
            <a:ext cx="5891784" cy="6589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51" y="427768"/>
            <a:ext cx="9778429" cy="648557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0768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PLANNED ACTIVITIES AND FUNDING NEEDS</a:t>
            </a:r>
          </a:p>
        </p:txBody>
      </p:sp>
      <p:sp>
        <p:nvSpPr>
          <p:cNvPr id="3" name="Oval 2"/>
          <p:cNvSpPr/>
          <p:nvPr/>
        </p:nvSpPr>
        <p:spPr>
          <a:xfrm>
            <a:off x="127599" y="6240457"/>
            <a:ext cx="494650" cy="494650"/>
          </a:xfrm>
          <a:prstGeom prst="ellips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rot="-5400000">
            <a:off x="368415" y="6413569"/>
            <a:ext cx="1" cy="175870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109066"/>
              </p:ext>
            </p:extLst>
          </p:nvPr>
        </p:nvGraphicFramePr>
        <p:xfrm>
          <a:off x="1189117" y="1428751"/>
          <a:ext cx="10336133" cy="542917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775023">
                  <a:extLst>
                    <a:ext uri="{9D8B030D-6E8A-4147-A177-3AD203B41FA5}">
                      <a16:colId xmlns:a16="http://schemas.microsoft.com/office/drawing/2014/main" val="1809907174"/>
                    </a:ext>
                  </a:extLst>
                </a:gridCol>
                <a:gridCol w="6932210">
                  <a:extLst>
                    <a:ext uri="{9D8B030D-6E8A-4147-A177-3AD203B41FA5}">
                      <a16:colId xmlns:a16="http://schemas.microsoft.com/office/drawing/2014/main" val="121128344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14734272"/>
                    </a:ext>
                  </a:extLst>
                </a:gridCol>
              </a:tblGrid>
              <a:tr h="68276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S/N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Software Project Development &amp; Promotional Activities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780605"/>
                  </a:ext>
                </a:extLst>
              </a:tr>
              <a:tr h="7666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1</a:t>
                      </a:r>
                      <a:endParaRPr lang="en-US" dirty="0">
                        <a:latin typeface="+mn-lt"/>
                        <a:ea typeface="Roboto Medium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Design &amp; develop the demonstrators or MVP (minimum viable product) – 48 to 56 programmers’ hours</a:t>
                      </a:r>
                      <a:endParaRPr lang="en-GB" sz="1800" dirty="0">
                        <a:effectLst/>
                        <a:latin typeface="+mn-lt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$3,548</a:t>
                      </a:r>
                      <a:endParaRPr lang="en-GB" sz="1800" dirty="0">
                        <a:effectLst/>
                        <a:latin typeface="+mn-lt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70754"/>
                  </a:ext>
                </a:extLst>
              </a:tr>
              <a:tr h="7666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2</a:t>
                      </a:r>
                      <a:endParaRPr lang="en-US" dirty="0">
                        <a:latin typeface="+mn-lt"/>
                        <a:ea typeface="Roboto Medium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Design, develop and promote the website (online platform) as www.OneBillionBuyers.com</a:t>
                      </a:r>
                      <a:endParaRPr lang="en-GB" sz="1800" dirty="0">
                        <a:effectLst/>
                        <a:latin typeface="+mn-lt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$900</a:t>
                      </a:r>
                      <a:endParaRPr lang="en-GB" sz="1800" dirty="0">
                        <a:effectLst/>
                        <a:latin typeface="+mn-lt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546547"/>
                  </a:ext>
                </a:extLst>
              </a:tr>
              <a:tr h="6866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3</a:t>
                      </a:r>
                      <a:endParaRPr lang="en-US" dirty="0">
                        <a:latin typeface="+mn-lt"/>
                        <a:ea typeface="Roboto Medium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Cost of the initial fundraising activities – presentation to potential pilot project sponsors and donors</a:t>
                      </a:r>
                      <a:endParaRPr lang="en-GB" sz="1800" dirty="0">
                        <a:effectLst/>
                        <a:latin typeface="+mn-lt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$532</a:t>
                      </a:r>
                      <a:endParaRPr lang="en-GB" sz="1800" dirty="0">
                        <a:effectLst/>
                        <a:latin typeface="+mn-lt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9438083"/>
                  </a:ext>
                </a:extLst>
              </a:tr>
              <a:tr h="10381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4</a:t>
                      </a:r>
                    </a:p>
                    <a:p>
                      <a:pPr algn="ctr"/>
                      <a:r>
                        <a:rPr lang="en-US" dirty="0">
                          <a:latin typeface="+mn-lt"/>
                          <a:ea typeface="Roboto Medium" panose="02000000000000000000" pitchFamily="2" charset="0"/>
                        </a:rPr>
                        <a:t>5</a:t>
                      </a:r>
                    </a:p>
                    <a:p>
                      <a:pPr algn="ctr"/>
                      <a:r>
                        <a:rPr lang="en-US" dirty="0">
                          <a:latin typeface="+mn-lt"/>
                          <a:ea typeface="Roboto Medium" panose="02000000000000000000" pitchFamily="2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Apply for intellectual property (IP) protection via trademark registration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Market Research Activities &amp; Business Plan development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Develop 3 promotional video to show how the idea works.</a:t>
                      </a:r>
                      <a:endParaRPr lang="en-GB" sz="1800" dirty="0">
                        <a:effectLst/>
                        <a:latin typeface="+mn-lt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$850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$75</a:t>
                      </a:r>
                      <a:r>
                        <a:rPr lang="en-GB" sz="1800" dirty="0">
                          <a:effectLst/>
                          <a:latin typeface="+mn-lt"/>
                        </a:rPr>
                        <a:t>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$332</a:t>
                      </a:r>
                      <a:endParaRPr lang="en-GB" sz="1800" dirty="0">
                        <a:effectLst/>
                        <a:latin typeface="+mn-lt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Roboto Medium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7639260"/>
                  </a:ext>
                </a:extLst>
              </a:tr>
              <a:tr h="6827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ea typeface="Roboto Medium" panose="02000000000000000000" pitchFamily="2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Funding for test pilot project with a private company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$2,800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4248130"/>
                  </a:ext>
                </a:extLst>
              </a:tr>
              <a:tr h="6827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b="1" dirty="0">
                          <a:effectLst/>
                        </a:rPr>
                        <a:t>Total</a:t>
                      </a:r>
                      <a:endParaRPr lang="en-GB" sz="1800" b="1" dirty="0"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$9,712</a:t>
                      </a:r>
                      <a:endParaRPr lang="en-GB" sz="1800" b="1" dirty="0"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712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1038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DB3B16-DB68-8049-F772-7FA5C70454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6" y="-6717"/>
            <a:ext cx="59851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1565" y="0"/>
            <a:ext cx="4613564" cy="6858000"/>
          </a:xfrm>
          <a:prstGeom prst="rect">
            <a:avLst/>
          </a:prstGeom>
          <a:blipFill dpi="0" rotWithShape="0">
            <a:blip r:embed="rId3"/>
            <a:srcRect/>
            <a:stretch>
              <a:fillRect l="-28000" r="-36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41565" y="0"/>
            <a:ext cx="4613564" cy="6858000"/>
          </a:xfrm>
          <a:prstGeom prst="rect">
            <a:avLst/>
          </a:prstGeom>
          <a:solidFill>
            <a:schemeClr val="accent5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27591" y="1542891"/>
            <a:ext cx="6636328" cy="386541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93817" y="1837234"/>
            <a:ext cx="61167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Artificial intelligent powered FinTech (financial technology) solution for efficient wealth distribution and management based on instalment equity purchase and repurchase programme. </a:t>
            </a:r>
            <a:r>
              <a:rPr lang="en-GB" sz="2000" dirty="0" err="1"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SidoPay</a:t>
            </a:r>
            <a:r>
              <a:rPr lang="en-GB" sz="2000" dirty="0"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 enables the global entrepreneurs/managers and their funders (strategic sponsors) to trade equities (ownership) of funded private companies in small fractions (shares) frequently, securely, and privately at agreed fixed prices and over a short, medium or long period.</a:t>
            </a:r>
          </a:p>
          <a:p>
            <a:pPr algn="just"/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351818" y="4655127"/>
            <a:ext cx="79220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0" dirty="0">
                <a:latin typeface="Roboto Black" panose="02000000000000000000" pitchFamily="2" charset="0"/>
                <a:ea typeface="Roboto Black" panose="02000000000000000000" pitchFamily="2" charset="0"/>
              </a:rPr>
              <a:t>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5368" y="4940212"/>
            <a:ext cx="1288473" cy="607467"/>
          </a:xfrm>
          <a:prstGeom prst="rect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436898" y="6133088"/>
            <a:ext cx="494650" cy="494650"/>
          </a:xfrm>
          <a:prstGeom prst="ellips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rot="-5400000">
            <a:off x="11687534" y="6292478"/>
            <a:ext cx="1" cy="175870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1B2DBCF-6AA2-EFDB-920C-877D3DBB47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235" y="1515943"/>
            <a:ext cx="2447334" cy="64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22547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7599" y="6240457"/>
            <a:ext cx="494650" cy="494650"/>
          </a:xfrm>
          <a:prstGeom prst="ellips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2D0063-B30E-A591-1B50-036655281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199" y="0"/>
            <a:ext cx="58917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623" y="680820"/>
            <a:ext cx="7784753" cy="1189087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768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CURRENT STATUS AND FUNDRAISING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518" y="2173856"/>
            <a:ext cx="10884382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We are currently building the Prototype (Minimum Viable Product or MVP) of SidoPay.</a:t>
            </a:r>
          </a:p>
          <a:p>
            <a:endParaRPr lang="en-GB" sz="2400" dirty="0"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We are offering 10% of SidoPay for US$50,000 at valuation of US$500,000</a:t>
            </a:r>
          </a:p>
          <a:p>
            <a:r>
              <a:rPr lang="en-GB" sz="2400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We want to raise first 2% (</a:t>
            </a:r>
            <a:r>
              <a:rPr lang="en-US" sz="2400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$</a:t>
            </a:r>
            <a:r>
              <a:rPr lang="en-GB" sz="2400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10,000) to meet our current funding needs to develop and promote both SidoPay (software) and its OneBillionBuyers.com (online platform)</a:t>
            </a:r>
          </a:p>
          <a:p>
            <a:endParaRPr lang="en-GB" sz="2400" dirty="0"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We are seeking this early stage (pre-seed and pre-revenue) fund – as hybrid investment or convertible debt contract.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CB9367B-3D7C-3269-3A0E-0FAE1960D349}"/>
              </a:ext>
            </a:extLst>
          </p:cNvPr>
          <p:cNvCxnSpPr>
            <a:cxnSpLocks/>
          </p:cNvCxnSpPr>
          <p:nvPr/>
        </p:nvCxnSpPr>
        <p:spPr>
          <a:xfrm rot="-5400000">
            <a:off x="368415" y="6413569"/>
            <a:ext cx="1" cy="175870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304886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248E12-EF93-0861-05F1-6DA4A2B2A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" y="2638424"/>
            <a:ext cx="12034521" cy="3794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522D7A-03A3-2085-E398-8ED60FE1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272" y="1504950"/>
            <a:ext cx="9767455" cy="353810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768B9"/>
                </a:solidFill>
                <a:latin typeface="Arial Black" panose="020B0A04020102020204" pitchFamily="34" charset="0"/>
              </a:rPr>
              <a:t> END</a:t>
            </a:r>
            <a:br>
              <a:rPr lang="en-US" sz="4800" dirty="0">
                <a:solidFill>
                  <a:srgbClr val="0768B9"/>
                </a:solidFill>
                <a:latin typeface="Arial Black" panose="020B0A04020102020204" pitchFamily="34" charset="0"/>
              </a:rPr>
            </a:br>
            <a:r>
              <a:rPr lang="en-US" sz="2400" b="1" dirty="0">
                <a:solidFill>
                  <a:srgbClr val="0768B9"/>
                </a:solidFill>
                <a:latin typeface="Arial Black" panose="020B0A04020102020204" pitchFamily="34" charset="0"/>
              </a:rPr>
              <a:t>Thanks for the Audience</a:t>
            </a:r>
            <a:br>
              <a:rPr lang="en-US" sz="2400" b="1" dirty="0">
                <a:solidFill>
                  <a:srgbClr val="0768B9"/>
                </a:solidFill>
                <a:latin typeface="Arial Black" panose="020B0A04020102020204" pitchFamily="34" charset="0"/>
              </a:rPr>
            </a:br>
            <a:br>
              <a:rPr lang="en-US" sz="2400" b="1" dirty="0">
                <a:solidFill>
                  <a:srgbClr val="0768B9"/>
                </a:solidFill>
                <a:latin typeface="Arial Black" panose="020B0A04020102020204" pitchFamily="34" charset="0"/>
              </a:rPr>
            </a:br>
            <a:r>
              <a:rPr lang="en-US" sz="2400" b="1" dirty="0">
                <a:solidFill>
                  <a:srgbClr val="0768B9"/>
                </a:solidFill>
                <a:latin typeface="Arial Black" panose="020B0A04020102020204" pitchFamily="34" charset="0"/>
              </a:rPr>
              <a:t>Contact:</a:t>
            </a:r>
            <a:br>
              <a:rPr lang="en-US" sz="2400" b="1">
                <a:solidFill>
                  <a:srgbClr val="0768B9"/>
                </a:solidFill>
                <a:latin typeface="Arial Black" panose="020B0A04020102020204" pitchFamily="34" charset="0"/>
              </a:rPr>
            </a:br>
            <a:r>
              <a:rPr lang="en-US" sz="3200" b="1" u="sng">
                <a:solidFill>
                  <a:schemeClr val="accent5"/>
                </a:solidFill>
                <a:latin typeface="Arial Black" panose="020B0A04020102020204" pitchFamily="34" charset="0"/>
              </a:rPr>
              <a:t>africa@</a:t>
            </a:r>
            <a:r>
              <a:rPr lang="en-US" sz="3200" b="1" u="sng" dirty="0">
                <a:solidFill>
                  <a:schemeClr val="accent5"/>
                </a:solidFill>
                <a:latin typeface="Arial Black" panose="020B0A04020102020204" pitchFamily="34" charset="0"/>
              </a:rPr>
              <a:t>sidopay.com</a:t>
            </a:r>
            <a:br>
              <a:rPr lang="en-US" sz="3200" b="1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n-US" sz="3200" b="1" u="sng">
                <a:solidFill>
                  <a:schemeClr val="accent5"/>
                </a:solidFill>
                <a:latin typeface="Arial Black" panose="020B0A04020102020204" pitchFamily="34" charset="0"/>
              </a:rPr>
              <a:t>ignatius@sidopay.</a:t>
            </a:r>
            <a:r>
              <a:rPr lang="en-US" sz="3200" b="1" u="sng" dirty="0">
                <a:solidFill>
                  <a:schemeClr val="accent5"/>
                </a:solidFill>
                <a:latin typeface="Arial Black" panose="020B0A04020102020204" pitchFamily="34" charset="0"/>
              </a:rPr>
              <a:t>com</a:t>
            </a:r>
          </a:p>
        </p:txBody>
      </p:sp>
      <p:pic>
        <p:nvPicPr>
          <p:cNvPr id="4" name="Picture 3" descr="What Is Trade?">
            <a:extLst>
              <a:ext uri="{FF2B5EF4-FFF2-40B4-BE49-F238E27FC236}">
                <a16:creationId xmlns:a16="http://schemas.microsoft.com/office/drawing/2014/main" id="{C0B22C8C-0E81-438A-B911-D979B66BF2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040" y="4775200"/>
            <a:ext cx="3616960" cy="20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RADE registry">
            <a:extLst>
              <a:ext uri="{FF2B5EF4-FFF2-40B4-BE49-F238E27FC236}">
                <a16:creationId xmlns:a16="http://schemas.microsoft.com/office/drawing/2014/main" id="{BCA89DCD-B747-47B8-8334-5498A9DE043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" y="4663441"/>
            <a:ext cx="4150360" cy="1992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27598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B5416A-AB1B-CA33-2369-1DBA2ECA86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87" y="0"/>
            <a:ext cx="5891784" cy="6858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0" y="0"/>
            <a:ext cx="6054436" cy="3901102"/>
          </a:xfrm>
          <a:custGeom>
            <a:avLst/>
            <a:gdLst>
              <a:gd name="connsiteX0" fmla="*/ 0 w 6054436"/>
              <a:gd name="connsiteY0" fmla="*/ 0 h 3901102"/>
              <a:gd name="connsiteX1" fmla="*/ 6054436 w 6054436"/>
              <a:gd name="connsiteY1" fmla="*/ 0 h 3901102"/>
              <a:gd name="connsiteX2" fmla="*/ 6054436 w 6054436"/>
              <a:gd name="connsiteY2" fmla="*/ 3024610 h 3901102"/>
              <a:gd name="connsiteX3" fmla="*/ 5177944 w 6054436"/>
              <a:gd name="connsiteY3" fmla="*/ 3901102 h 3901102"/>
              <a:gd name="connsiteX4" fmla="*/ 696382 w 6054436"/>
              <a:gd name="connsiteY4" fmla="*/ 3901102 h 3901102"/>
              <a:gd name="connsiteX5" fmla="*/ 76609 w 6054436"/>
              <a:gd name="connsiteY5" fmla="*/ 3644384 h 3901102"/>
              <a:gd name="connsiteX6" fmla="*/ 0 w 6054436"/>
              <a:gd name="connsiteY6" fmla="*/ 3551533 h 390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4436" h="3901102">
                <a:moveTo>
                  <a:pt x="0" y="0"/>
                </a:moveTo>
                <a:lnTo>
                  <a:pt x="6054436" y="0"/>
                </a:lnTo>
                <a:lnTo>
                  <a:pt x="6054436" y="3024610"/>
                </a:lnTo>
                <a:cubicBezTo>
                  <a:pt x="6054436" y="3508683"/>
                  <a:pt x="5662017" y="3901102"/>
                  <a:pt x="5177944" y="3901102"/>
                </a:cubicBezTo>
                <a:lnTo>
                  <a:pt x="696382" y="3901102"/>
                </a:lnTo>
                <a:cubicBezTo>
                  <a:pt x="454346" y="3901102"/>
                  <a:pt x="235223" y="3802997"/>
                  <a:pt x="76609" y="3644384"/>
                </a:cubicBezTo>
                <a:lnTo>
                  <a:pt x="0" y="355153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943600" y="2604656"/>
            <a:ext cx="6248400" cy="4253345"/>
          </a:xfrm>
          <a:custGeom>
            <a:avLst/>
            <a:gdLst>
              <a:gd name="connsiteX0" fmla="*/ 988311 w 6248400"/>
              <a:gd name="connsiteY0" fmla="*/ 0 h 4253345"/>
              <a:gd name="connsiteX1" fmla="*/ 6041608 w 6248400"/>
              <a:gd name="connsiteY1" fmla="*/ 0 h 4253345"/>
              <a:gd name="connsiteX2" fmla="*/ 6240787 w 6248400"/>
              <a:gd name="connsiteY2" fmla="*/ 20079 h 4253345"/>
              <a:gd name="connsiteX3" fmla="*/ 6248400 w 6248400"/>
              <a:gd name="connsiteY3" fmla="*/ 22037 h 4253345"/>
              <a:gd name="connsiteX4" fmla="*/ 6248400 w 6248400"/>
              <a:gd name="connsiteY4" fmla="*/ 4253345 h 4253345"/>
              <a:gd name="connsiteX5" fmla="*/ 0 w 6248400"/>
              <a:gd name="connsiteY5" fmla="*/ 4253345 h 4253345"/>
              <a:gd name="connsiteX6" fmla="*/ 0 w 6248400"/>
              <a:gd name="connsiteY6" fmla="*/ 988311 h 4253345"/>
              <a:gd name="connsiteX7" fmla="*/ 988311 w 6248400"/>
              <a:gd name="connsiteY7" fmla="*/ 0 h 425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8400" h="4253345">
                <a:moveTo>
                  <a:pt x="988311" y="0"/>
                </a:moveTo>
                <a:lnTo>
                  <a:pt x="6041608" y="0"/>
                </a:lnTo>
                <a:cubicBezTo>
                  <a:pt x="6109837" y="0"/>
                  <a:pt x="6176450" y="6914"/>
                  <a:pt x="6240787" y="20079"/>
                </a:cubicBezTo>
                <a:lnTo>
                  <a:pt x="6248400" y="22037"/>
                </a:lnTo>
                <a:lnTo>
                  <a:pt x="6248400" y="4253345"/>
                </a:lnTo>
                <a:lnTo>
                  <a:pt x="0" y="4253345"/>
                </a:lnTo>
                <a:lnTo>
                  <a:pt x="0" y="988311"/>
                </a:lnTo>
                <a:cubicBezTo>
                  <a:pt x="0" y="442482"/>
                  <a:pt x="442482" y="0"/>
                  <a:pt x="988311" y="0"/>
                </a:cubicBezTo>
                <a:close/>
              </a:path>
            </a:pathLst>
          </a:cu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1521" y="4291587"/>
            <a:ext cx="4627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MISSION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957945" y="3984227"/>
            <a:ext cx="0" cy="393807"/>
          </a:xfrm>
          <a:prstGeom prst="straightConnector1">
            <a:avLst/>
          </a:prstGeom>
          <a:ln w="635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24469" y="1119554"/>
            <a:ext cx="4627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GOAL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192492" y="1969002"/>
            <a:ext cx="0" cy="455545"/>
          </a:xfrm>
          <a:prstGeom prst="straightConnector1">
            <a:avLst/>
          </a:prstGeom>
          <a:ln w="635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805984"/>
            <a:ext cx="5001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To improve ownership liquidity and increase tradability of valuable but expensive assets – mainly private companies funded with hybrid investments.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2" y="3956522"/>
            <a:ext cx="50014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To leverage data, creativity, innovation, strategy &amp; technology for intelligent trade of the ownership of private companies regardless of their current sizes, sectors, growth stages, or stations (locations).</a:t>
            </a:r>
          </a:p>
        </p:txBody>
      </p:sp>
      <p:sp>
        <p:nvSpPr>
          <p:cNvPr id="18" name="Oval 17"/>
          <p:cNvSpPr/>
          <p:nvPr/>
        </p:nvSpPr>
        <p:spPr>
          <a:xfrm>
            <a:off x="236871" y="6102433"/>
            <a:ext cx="494650" cy="494650"/>
          </a:xfrm>
          <a:prstGeom prst="ellips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rot="-5400000">
            <a:off x="474722" y="6272580"/>
            <a:ext cx="1" cy="175870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AC0AA27-083F-42CE-9DAF-F0C4227AEBC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1" y="5413133"/>
            <a:ext cx="4351193" cy="1873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54578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CA541E-231B-87E0-610F-9C5E31A1A9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90698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92225" y="0"/>
            <a:ext cx="4613564" cy="6858000"/>
          </a:xfrm>
          <a:prstGeom prst="rect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96" y="473148"/>
            <a:ext cx="7141729" cy="92825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768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Big &amp; Complex Problems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806" y="2330612"/>
            <a:ext cx="53441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One billion potential buyers worldwide lack opportunity to plan, purchase, pay, &amp; own expensive but valuable assets (wealth).</a:t>
            </a:r>
          </a:p>
          <a:p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These are economically active but disadvantaged, low-income entrepreneurs/managers &amp; their employees of working age between 15 and 50 years.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241" y="1874551"/>
            <a:ext cx="4147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One Billion People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3539" y="1636648"/>
            <a:ext cx="5568131" cy="349693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668" y="6102433"/>
            <a:ext cx="494650" cy="494650"/>
          </a:xfrm>
          <a:prstGeom prst="ellips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rot="-5400000">
            <a:off x="810620" y="6275545"/>
            <a:ext cx="1" cy="175870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BBD8A03-F968-4AE9-B2D5-704F565E246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5304155"/>
            <a:ext cx="5648325" cy="1553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20550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ECF81D-6BBE-22F6-F664-126B116443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75" y="0"/>
            <a:ext cx="78396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73" y="465803"/>
            <a:ext cx="10515600" cy="1097913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0768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Root-Cause Problems</a:t>
            </a:r>
            <a:endParaRPr lang="en-US" sz="4800" dirty="0">
              <a:solidFill>
                <a:srgbClr val="0768B9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40088" y="6102433"/>
            <a:ext cx="494650" cy="494650"/>
          </a:xfrm>
          <a:prstGeom prst="ellips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rot="-5400000">
            <a:off x="794972" y="6275545"/>
            <a:ext cx="1" cy="175870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0073" y="1736828"/>
            <a:ext cx="10549660" cy="414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400" b="1"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Problem with money </a:t>
            </a:r>
            <a:r>
              <a:rPr lang="en-GB" sz="2400"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– debt-equity finance gap and equity finance supply and demand gap facing entrepreneurs/managers and their funders – leading to a deepening economic inequality, unemployment, and low-income.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sz="2400">
              <a:latin typeface="Roboto Medium" panose="02000000000000000000" pitchFamily="2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400" b="1"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Problem with trade </a:t>
            </a:r>
            <a:r>
              <a:rPr lang="en-GB" sz="2400"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– inability to buy and sell valuable assets in small fractions (shares) over a medium/long periods due to associated low-liquidity and high risk problems - leading to a widening and worsening worldwide wealth gap. </a:t>
            </a:r>
            <a:endParaRPr lang="en-GB" sz="2400" dirty="0">
              <a:latin typeface="Roboto Medium" panose="02000000000000000000" pitchFamily="2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Trade (@tradecoffeeco) / Twitter">
            <a:extLst>
              <a:ext uri="{FF2B5EF4-FFF2-40B4-BE49-F238E27FC236}">
                <a16:creationId xmlns:a16="http://schemas.microsoft.com/office/drawing/2014/main" id="{43B168E9-4EEC-489F-902F-12292B4E1C9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259" y="5657163"/>
            <a:ext cx="4833261" cy="1412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95297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550" y="106599"/>
            <a:ext cx="4526027" cy="1014788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768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Solution 1</a:t>
            </a:r>
            <a:endParaRPr lang="en-US" sz="4800" dirty="0">
              <a:solidFill>
                <a:srgbClr val="0768B9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7160" y="796594"/>
            <a:ext cx="6959138" cy="1014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Creative, flexible structured finance - as Tradeable Hybrid Capital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291812" y="0"/>
            <a:ext cx="6900189" cy="6858000"/>
          </a:xfrm>
          <a:custGeom>
            <a:avLst/>
            <a:gdLst>
              <a:gd name="connsiteX0" fmla="*/ 3306508 w 6900189"/>
              <a:gd name="connsiteY0" fmla="*/ 0 h 6858000"/>
              <a:gd name="connsiteX1" fmla="*/ 6900189 w 6900189"/>
              <a:gd name="connsiteY1" fmla="*/ 0 h 6858000"/>
              <a:gd name="connsiteX2" fmla="*/ 6900189 w 6900189"/>
              <a:gd name="connsiteY2" fmla="*/ 6858000 h 6858000"/>
              <a:gd name="connsiteX3" fmla="*/ 2756664 w 6900189"/>
              <a:gd name="connsiteY3" fmla="*/ 6858000 h 6858000"/>
              <a:gd name="connsiteX4" fmla="*/ 280612 w 6900189"/>
              <a:gd name="connsiteY4" fmla="*/ 4375217 h 6858000"/>
              <a:gd name="connsiteX5" fmla="*/ 282457 w 6900189"/>
              <a:gd name="connsiteY5" fmla="*/ 30158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0189" h="6858000">
                <a:moveTo>
                  <a:pt x="3306508" y="0"/>
                </a:moveTo>
                <a:lnTo>
                  <a:pt x="6900189" y="0"/>
                </a:lnTo>
                <a:lnTo>
                  <a:pt x="6900189" y="6858000"/>
                </a:lnTo>
                <a:lnTo>
                  <a:pt x="2756664" y="6858000"/>
                </a:lnTo>
                <a:lnTo>
                  <a:pt x="280612" y="4375217"/>
                </a:lnTo>
                <a:cubicBezTo>
                  <a:pt x="-94256" y="3999329"/>
                  <a:pt x="-93430" y="3390720"/>
                  <a:pt x="282457" y="3015852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 l="-6000" r="-5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291811" y="0"/>
            <a:ext cx="6900189" cy="6858000"/>
          </a:xfrm>
          <a:custGeom>
            <a:avLst/>
            <a:gdLst>
              <a:gd name="connsiteX0" fmla="*/ 3306508 w 6900189"/>
              <a:gd name="connsiteY0" fmla="*/ 0 h 6858000"/>
              <a:gd name="connsiteX1" fmla="*/ 6900189 w 6900189"/>
              <a:gd name="connsiteY1" fmla="*/ 0 h 6858000"/>
              <a:gd name="connsiteX2" fmla="*/ 6900189 w 6900189"/>
              <a:gd name="connsiteY2" fmla="*/ 6858000 h 6858000"/>
              <a:gd name="connsiteX3" fmla="*/ 2756664 w 6900189"/>
              <a:gd name="connsiteY3" fmla="*/ 6858000 h 6858000"/>
              <a:gd name="connsiteX4" fmla="*/ 280612 w 6900189"/>
              <a:gd name="connsiteY4" fmla="*/ 4375217 h 6858000"/>
              <a:gd name="connsiteX5" fmla="*/ 282457 w 6900189"/>
              <a:gd name="connsiteY5" fmla="*/ 30158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0189" h="6858000">
                <a:moveTo>
                  <a:pt x="3306508" y="0"/>
                </a:moveTo>
                <a:lnTo>
                  <a:pt x="6900189" y="0"/>
                </a:lnTo>
                <a:lnTo>
                  <a:pt x="6900189" y="6858000"/>
                </a:lnTo>
                <a:lnTo>
                  <a:pt x="2756664" y="6858000"/>
                </a:lnTo>
                <a:lnTo>
                  <a:pt x="280612" y="4375217"/>
                </a:lnTo>
                <a:cubicBezTo>
                  <a:pt x="-94256" y="3999329"/>
                  <a:pt x="-93430" y="3390720"/>
                  <a:pt x="282457" y="3015852"/>
                </a:cubicBezTo>
                <a:close/>
              </a:path>
            </a:pathLst>
          </a:custGeom>
          <a:solidFill>
            <a:schemeClr val="accent5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8919" y="6102433"/>
            <a:ext cx="494650" cy="494650"/>
          </a:xfrm>
          <a:prstGeom prst="ellips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rot="-5400000">
            <a:off x="579735" y="6275545"/>
            <a:ext cx="1" cy="175870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9"/>
          <p:cNvSpPr/>
          <p:nvPr/>
        </p:nvSpPr>
        <p:spPr>
          <a:xfrm rot="5400000">
            <a:off x="361957" y="2105271"/>
            <a:ext cx="258793" cy="189781"/>
          </a:xfrm>
          <a:prstGeom prst="triangl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8003" y="1971124"/>
            <a:ext cx="4192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  <a:t>Flexible structured finance existing as tradeable hybrid capital integrating the best features of grant, debt, and equity-based finance.</a:t>
            </a:r>
            <a:endParaRPr lang="en-US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 rot="5400000">
            <a:off x="361957" y="3327312"/>
            <a:ext cx="258793" cy="189781"/>
          </a:xfrm>
          <a:prstGeom prst="triangl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8003" y="3193165"/>
            <a:ext cx="4192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  <a:t>Provided by strategic sponsors (funders) who are willing to invest and trade equities (ownership) of funded private companies with entrepreneurs.</a:t>
            </a:r>
          </a:p>
        </p:txBody>
      </p:sp>
      <p:sp>
        <p:nvSpPr>
          <p:cNvPr id="14" name="Isosceles Triangle 13"/>
          <p:cNvSpPr/>
          <p:nvPr/>
        </p:nvSpPr>
        <p:spPr>
          <a:xfrm rot="5400000">
            <a:off x="361956" y="4576651"/>
            <a:ext cx="258793" cy="189781"/>
          </a:xfrm>
          <a:prstGeom prst="triangl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8002" y="4442504"/>
            <a:ext cx="4192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  <a:t>Prepares entrepreneurs to achieve investment readiness to attract follow-on equity and debt finance from traditional investors &amp; creditors respectively.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A50B033-D52C-40F7-B1E1-389BD39C5FA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40" y="5657671"/>
            <a:ext cx="7361560" cy="1200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91025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888E5C-3F71-0304-0110-2CED5C5E86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6798"/>
            <a:ext cx="53374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9468" y="175855"/>
            <a:ext cx="4376769" cy="825068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768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Solution 2</a:t>
            </a:r>
            <a:endParaRPr lang="en-US" sz="4800" dirty="0">
              <a:solidFill>
                <a:srgbClr val="0768B9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8919" y="961772"/>
            <a:ext cx="6959138" cy="1014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Innovative Dual Ownership  – </a:t>
            </a:r>
            <a:br>
              <a:rPr lang="en-GB" sz="2800" b="1" dirty="0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sz="2800" b="1" dirty="0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Liquid and illiquid ownership portions</a:t>
            </a:r>
            <a:endParaRPr lang="en-US" sz="2800" dirty="0">
              <a:solidFill>
                <a:srgbClr val="00B05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291812" y="0"/>
            <a:ext cx="6900189" cy="6858000"/>
          </a:xfrm>
          <a:custGeom>
            <a:avLst/>
            <a:gdLst>
              <a:gd name="connsiteX0" fmla="*/ 3306508 w 6900189"/>
              <a:gd name="connsiteY0" fmla="*/ 0 h 6858000"/>
              <a:gd name="connsiteX1" fmla="*/ 6900189 w 6900189"/>
              <a:gd name="connsiteY1" fmla="*/ 0 h 6858000"/>
              <a:gd name="connsiteX2" fmla="*/ 6900189 w 6900189"/>
              <a:gd name="connsiteY2" fmla="*/ 6858000 h 6858000"/>
              <a:gd name="connsiteX3" fmla="*/ 2756664 w 6900189"/>
              <a:gd name="connsiteY3" fmla="*/ 6858000 h 6858000"/>
              <a:gd name="connsiteX4" fmla="*/ 280612 w 6900189"/>
              <a:gd name="connsiteY4" fmla="*/ 4375217 h 6858000"/>
              <a:gd name="connsiteX5" fmla="*/ 282457 w 6900189"/>
              <a:gd name="connsiteY5" fmla="*/ 30158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0189" h="6858000">
                <a:moveTo>
                  <a:pt x="3306508" y="0"/>
                </a:moveTo>
                <a:lnTo>
                  <a:pt x="6900189" y="0"/>
                </a:lnTo>
                <a:lnTo>
                  <a:pt x="6900189" y="6858000"/>
                </a:lnTo>
                <a:lnTo>
                  <a:pt x="2756664" y="6858000"/>
                </a:lnTo>
                <a:lnTo>
                  <a:pt x="280612" y="4375217"/>
                </a:lnTo>
                <a:cubicBezTo>
                  <a:pt x="-94256" y="3999329"/>
                  <a:pt x="-93430" y="3390720"/>
                  <a:pt x="282457" y="3015852"/>
                </a:cubicBezTo>
                <a:close/>
              </a:path>
            </a:pathLst>
          </a:custGeom>
          <a:blipFill dpi="0" rotWithShape="0">
            <a:blip r:embed="rId3"/>
            <a:srcRect/>
            <a:stretch>
              <a:fillRect l="-6000" r="-5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291811" y="0"/>
            <a:ext cx="6900189" cy="6858000"/>
          </a:xfrm>
          <a:custGeom>
            <a:avLst/>
            <a:gdLst>
              <a:gd name="connsiteX0" fmla="*/ 3306508 w 6900189"/>
              <a:gd name="connsiteY0" fmla="*/ 0 h 6858000"/>
              <a:gd name="connsiteX1" fmla="*/ 6900189 w 6900189"/>
              <a:gd name="connsiteY1" fmla="*/ 0 h 6858000"/>
              <a:gd name="connsiteX2" fmla="*/ 6900189 w 6900189"/>
              <a:gd name="connsiteY2" fmla="*/ 6858000 h 6858000"/>
              <a:gd name="connsiteX3" fmla="*/ 2756664 w 6900189"/>
              <a:gd name="connsiteY3" fmla="*/ 6858000 h 6858000"/>
              <a:gd name="connsiteX4" fmla="*/ 280612 w 6900189"/>
              <a:gd name="connsiteY4" fmla="*/ 4375217 h 6858000"/>
              <a:gd name="connsiteX5" fmla="*/ 282457 w 6900189"/>
              <a:gd name="connsiteY5" fmla="*/ 30158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0189" h="6858000">
                <a:moveTo>
                  <a:pt x="3306508" y="0"/>
                </a:moveTo>
                <a:lnTo>
                  <a:pt x="6900189" y="0"/>
                </a:lnTo>
                <a:lnTo>
                  <a:pt x="6900189" y="6858000"/>
                </a:lnTo>
                <a:lnTo>
                  <a:pt x="2756664" y="6858000"/>
                </a:lnTo>
                <a:lnTo>
                  <a:pt x="280612" y="4375217"/>
                </a:lnTo>
                <a:cubicBezTo>
                  <a:pt x="-94256" y="3999329"/>
                  <a:pt x="-93430" y="3390720"/>
                  <a:pt x="282457" y="3015852"/>
                </a:cubicBezTo>
                <a:close/>
              </a:path>
            </a:pathLst>
          </a:custGeom>
          <a:solidFill>
            <a:schemeClr val="accent5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8919" y="6102433"/>
            <a:ext cx="494650" cy="494650"/>
          </a:xfrm>
          <a:prstGeom prst="ellips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rot="-5400000">
            <a:off x="579735" y="6275545"/>
            <a:ext cx="1" cy="175870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9"/>
          <p:cNvSpPr/>
          <p:nvPr/>
        </p:nvSpPr>
        <p:spPr>
          <a:xfrm rot="5400000">
            <a:off x="361957" y="2105271"/>
            <a:ext cx="258793" cy="189781"/>
          </a:xfrm>
          <a:prstGeom prst="triangl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8003" y="1971124"/>
            <a:ext cx="4192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Dual ownership model – liquid and illiquid with features &amp; functions of SIDO (Simultaneous Increasing &amp; Decreasing Ownership) system.</a:t>
            </a:r>
          </a:p>
        </p:txBody>
      </p:sp>
      <p:sp>
        <p:nvSpPr>
          <p:cNvPr id="12" name="Isosceles Triangle 11"/>
          <p:cNvSpPr/>
          <p:nvPr/>
        </p:nvSpPr>
        <p:spPr>
          <a:xfrm rot="5400000">
            <a:off x="361957" y="3327312"/>
            <a:ext cx="258793" cy="189781"/>
          </a:xfrm>
          <a:prstGeom prst="triangl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8003" y="3193165"/>
            <a:ext cx="4192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Two separate owners as passive &amp; active owners hold joint legal claim to the ownership of assets (companies) funded with tradable hybrid capital.</a:t>
            </a:r>
          </a:p>
        </p:txBody>
      </p:sp>
      <p:sp>
        <p:nvSpPr>
          <p:cNvPr id="14" name="Isosceles Triangle 13"/>
          <p:cNvSpPr/>
          <p:nvPr/>
        </p:nvSpPr>
        <p:spPr>
          <a:xfrm rot="5400000">
            <a:off x="361956" y="4576651"/>
            <a:ext cx="258793" cy="189781"/>
          </a:xfrm>
          <a:prstGeom prst="triangl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8002" y="4442504"/>
            <a:ext cx="4192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Passive owners are the funders as sponsors &amp; active owners are entrepreneurs or managers of companies as stewards.</a:t>
            </a:r>
          </a:p>
        </p:txBody>
      </p:sp>
      <p:pic>
        <p:nvPicPr>
          <p:cNvPr id="16" name="Picture 15" descr="Trade (@tradecoffeeco) / Twitter">
            <a:extLst>
              <a:ext uri="{FF2B5EF4-FFF2-40B4-BE49-F238E27FC236}">
                <a16:creationId xmlns:a16="http://schemas.microsoft.com/office/drawing/2014/main" id="{6F5EF01C-9267-495C-81E4-6112FACF1E3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440" y="5657163"/>
            <a:ext cx="5669279" cy="1412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137482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392C326-A842-CB28-ACFC-3E29C5DBD5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362989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1D1885-D0EF-014E-02CA-E0A512DCBD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880" y="2339"/>
            <a:ext cx="58917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872" y="35562"/>
            <a:ext cx="4526027" cy="1014788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768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Solution 3</a:t>
            </a:r>
            <a:endParaRPr lang="en-US" sz="4800" dirty="0">
              <a:solidFill>
                <a:srgbClr val="0768B9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14456" y="796594"/>
            <a:ext cx="6959138" cy="1014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Intelligent trade –  </a:t>
            </a:r>
            <a:br>
              <a:rPr lang="en-GB" sz="2600" b="1" dirty="0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sz="2600" b="1" dirty="0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Forward and Backward trade &amp; exchange</a:t>
            </a:r>
            <a:endParaRPr lang="en-US" sz="2600" dirty="0">
              <a:solidFill>
                <a:srgbClr val="00B05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291812" y="0"/>
            <a:ext cx="6900189" cy="6858000"/>
          </a:xfrm>
          <a:custGeom>
            <a:avLst/>
            <a:gdLst>
              <a:gd name="connsiteX0" fmla="*/ 3306508 w 6900189"/>
              <a:gd name="connsiteY0" fmla="*/ 0 h 6858000"/>
              <a:gd name="connsiteX1" fmla="*/ 6900189 w 6900189"/>
              <a:gd name="connsiteY1" fmla="*/ 0 h 6858000"/>
              <a:gd name="connsiteX2" fmla="*/ 6900189 w 6900189"/>
              <a:gd name="connsiteY2" fmla="*/ 6858000 h 6858000"/>
              <a:gd name="connsiteX3" fmla="*/ 2756664 w 6900189"/>
              <a:gd name="connsiteY3" fmla="*/ 6858000 h 6858000"/>
              <a:gd name="connsiteX4" fmla="*/ 280612 w 6900189"/>
              <a:gd name="connsiteY4" fmla="*/ 4375217 h 6858000"/>
              <a:gd name="connsiteX5" fmla="*/ 282457 w 6900189"/>
              <a:gd name="connsiteY5" fmla="*/ 30158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0189" h="6858000">
                <a:moveTo>
                  <a:pt x="3306508" y="0"/>
                </a:moveTo>
                <a:lnTo>
                  <a:pt x="6900189" y="0"/>
                </a:lnTo>
                <a:lnTo>
                  <a:pt x="6900189" y="6858000"/>
                </a:lnTo>
                <a:lnTo>
                  <a:pt x="2756664" y="6858000"/>
                </a:lnTo>
                <a:lnTo>
                  <a:pt x="280612" y="4375217"/>
                </a:lnTo>
                <a:cubicBezTo>
                  <a:pt x="-94256" y="3999329"/>
                  <a:pt x="-93430" y="3390720"/>
                  <a:pt x="282457" y="3015852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l="-26000" r="-5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291475" y="-2339"/>
            <a:ext cx="6900189" cy="6858000"/>
          </a:xfrm>
          <a:custGeom>
            <a:avLst/>
            <a:gdLst>
              <a:gd name="connsiteX0" fmla="*/ 3306508 w 6900189"/>
              <a:gd name="connsiteY0" fmla="*/ 0 h 6858000"/>
              <a:gd name="connsiteX1" fmla="*/ 6900189 w 6900189"/>
              <a:gd name="connsiteY1" fmla="*/ 0 h 6858000"/>
              <a:gd name="connsiteX2" fmla="*/ 6900189 w 6900189"/>
              <a:gd name="connsiteY2" fmla="*/ 6858000 h 6858000"/>
              <a:gd name="connsiteX3" fmla="*/ 2756664 w 6900189"/>
              <a:gd name="connsiteY3" fmla="*/ 6858000 h 6858000"/>
              <a:gd name="connsiteX4" fmla="*/ 280612 w 6900189"/>
              <a:gd name="connsiteY4" fmla="*/ 4375217 h 6858000"/>
              <a:gd name="connsiteX5" fmla="*/ 282457 w 6900189"/>
              <a:gd name="connsiteY5" fmla="*/ 30158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0189" h="6858000">
                <a:moveTo>
                  <a:pt x="3306508" y="0"/>
                </a:moveTo>
                <a:lnTo>
                  <a:pt x="6900189" y="0"/>
                </a:lnTo>
                <a:lnTo>
                  <a:pt x="6900189" y="6858000"/>
                </a:lnTo>
                <a:lnTo>
                  <a:pt x="2756664" y="6858000"/>
                </a:lnTo>
                <a:lnTo>
                  <a:pt x="280612" y="4375217"/>
                </a:lnTo>
                <a:cubicBezTo>
                  <a:pt x="-94256" y="3999329"/>
                  <a:pt x="-93430" y="3390720"/>
                  <a:pt x="282457" y="3015852"/>
                </a:cubicBezTo>
                <a:close/>
              </a:path>
            </a:pathLst>
          </a:custGeom>
          <a:solidFill>
            <a:schemeClr val="accent5">
              <a:lumMod val="7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8919" y="6102433"/>
            <a:ext cx="494650" cy="494650"/>
          </a:xfrm>
          <a:prstGeom prst="ellips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768B9"/>
              </a:solidFill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rot="-5400000">
            <a:off x="579735" y="6258292"/>
            <a:ext cx="1" cy="175870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9"/>
          <p:cNvSpPr/>
          <p:nvPr/>
        </p:nvSpPr>
        <p:spPr>
          <a:xfrm rot="5400000">
            <a:off x="361957" y="2105271"/>
            <a:ext cx="258793" cy="189781"/>
          </a:xfrm>
          <a:prstGeom prst="triangl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768B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003" y="1971124"/>
            <a:ext cx="4192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Innovative ownership of assets funded with tradable hybrid capital promotes intelligent trade and exchange of such assets.</a:t>
            </a:r>
          </a:p>
        </p:txBody>
      </p:sp>
      <p:sp>
        <p:nvSpPr>
          <p:cNvPr id="12" name="Isosceles Triangle 11"/>
          <p:cNvSpPr/>
          <p:nvPr/>
        </p:nvSpPr>
        <p:spPr>
          <a:xfrm rot="5400000">
            <a:off x="361957" y="2947749"/>
            <a:ext cx="258793" cy="189781"/>
          </a:xfrm>
          <a:prstGeom prst="triangl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768B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003" y="2813602"/>
            <a:ext cx="4192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Step 1 Equity purchase (forward trade) - Sponsors gradually buy majority ownership of company/project with hybrid investment – a structured finance.</a:t>
            </a:r>
          </a:p>
        </p:txBody>
      </p:sp>
      <p:sp>
        <p:nvSpPr>
          <p:cNvPr id="14" name="Isosceles Triangle 13"/>
          <p:cNvSpPr/>
          <p:nvPr/>
        </p:nvSpPr>
        <p:spPr>
          <a:xfrm rot="5400000">
            <a:off x="361956" y="4041818"/>
            <a:ext cx="258793" cy="189781"/>
          </a:xfrm>
          <a:prstGeom prst="triangl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768B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002" y="3907671"/>
            <a:ext cx="4192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Step 2 Equity repurchase (backward trade) – Entrepreneur gradually buyback all or majority ownership of funded company/project in small fractions with revenues.</a:t>
            </a:r>
          </a:p>
        </p:txBody>
      </p:sp>
      <p:sp>
        <p:nvSpPr>
          <p:cNvPr id="16" name="Isosceles Triangle 15"/>
          <p:cNvSpPr/>
          <p:nvPr/>
        </p:nvSpPr>
        <p:spPr>
          <a:xfrm rot="5400000">
            <a:off x="361956" y="5390805"/>
            <a:ext cx="258793" cy="189781"/>
          </a:xfrm>
          <a:prstGeom prst="triangl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768B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002" y="5256658"/>
            <a:ext cx="4192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Intelligent trade is driven by entrepreneurs’ performance and based on the enterprise revenue potentials.</a:t>
            </a:r>
            <a:endParaRPr lang="en-GB" sz="16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13DDF7-4201-44DA-8217-741009AC60C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5304155"/>
            <a:ext cx="5648325" cy="1553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12352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9D1BF2D-D88D-1402-54BE-E84DFE61E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81" y="0"/>
            <a:ext cx="58917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89" y="36425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4800" b="1" u="sng" dirty="0">
                <a:solidFill>
                  <a:srgbClr val="0768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Practical Implementation – Product/Service</a:t>
            </a:r>
            <a:endParaRPr lang="en-US" sz="4800" u="sng" dirty="0">
              <a:solidFill>
                <a:srgbClr val="0768B9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8919" y="2655792"/>
            <a:ext cx="5520906" cy="37783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245138" y="2638539"/>
            <a:ext cx="5520906" cy="377837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4633" y="6240457"/>
            <a:ext cx="494650" cy="494650"/>
          </a:xfrm>
          <a:prstGeom prst="ellipse">
            <a:avLst/>
          </a:prstGeom>
          <a:solidFill>
            <a:srgbClr val="076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rot="-5400000">
            <a:off x="355449" y="6396316"/>
            <a:ext cx="1" cy="175870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87338" y="3035007"/>
            <a:ext cx="43203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SidoPay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 is a cloud-based integrated, disruptive, &amp; inclusive </a:t>
            </a: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fintech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 (financial  technology) solution – that captures, organizes, digitizes, automates the transactions processes coupling the hybrid investment, innovative ownership, and intelligent trade and exchange processes.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5393" y="3035007"/>
            <a:ext cx="43203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OneBillionBuyers.com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 is online platform (community) advancing trade &amp; investment friendship by connecting entrepreneurs/cooperatives &amp; their sponsors to engage in smarter sharing &amp; intelligent trading of ownership.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0227" y="1990767"/>
            <a:ext cx="3347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768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PRODUCT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32066" y="1968799"/>
            <a:ext cx="3347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768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54705173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1296</Words>
  <Application>Microsoft Office PowerPoint</Application>
  <PresentationFormat>Widescreen</PresentationFormat>
  <Paragraphs>126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Roboto</vt:lpstr>
      <vt:lpstr>Roboto Black</vt:lpstr>
      <vt:lpstr>Roboto Medium</vt:lpstr>
      <vt:lpstr>Office Theme</vt:lpstr>
      <vt:lpstr>PowerPoint Presentation</vt:lpstr>
      <vt:lpstr>PowerPoint Presentation</vt:lpstr>
      <vt:lpstr>PowerPoint Presentation</vt:lpstr>
      <vt:lpstr>Big &amp; Complex Problems</vt:lpstr>
      <vt:lpstr>Root-Cause Problems</vt:lpstr>
      <vt:lpstr>Solution 1</vt:lpstr>
      <vt:lpstr>Solution 2</vt:lpstr>
      <vt:lpstr>Solution 3</vt:lpstr>
      <vt:lpstr>Practical Implementation – Product/Service</vt:lpstr>
      <vt:lpstr>PROJECT TEAM</vt:lpstr>
      <vt:lpstr>WHY NOW?</vt:lpstr>
      <vt:lpstr>WHY NOW?</vt:lpstr>
      <vt:lpstr>MARKET SIZE</vt:lpstr>
      <vt:lpstr>SWOT ANALYSIS</vt:lpstr>
      <vt:lpstr>COMPETITION</vt:lpstr>
      <vt:lpstr>BUSINESS MODEL</vt:lpstr>
      <vt:lpstr>BUSINESS MODEL</vt:lpstr>
      <vt:lpstr>FINANCIALS</vt:lpstr>
      <vt:lpstr>PLANNED ACTIVITIES AND FUNDING NEEDS</vt:lpstr>
      <vt:lpstr>CURRENT STATUS AND FUNDRAISING PLAN</vt:lpstr>
      <vt:lpstr> END Thanks for the Audience  Contact: africa@sidopay.com ignatius@sidopay.com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SidoPay   (Powering Structured Finance, Innovative Ownership &amp; Intelligent Trading)</dc:title>
  <dc:creator>HP</dc:creator>
  <cp:lastModifiedBy>Ignatius Duhu</cp:lastModifiedBy>
  <cp:revision>75</cp:revision>
  <dcterms:created xsi:type="dcterms:W3CDTF">2022-05-06T22:42:15Z</dcterms:created>
  <dcterms:modified xsi:type="dcterms:W3CDTF">2022-05-31T12:37:45Z</dcterms:modified>
</cp:coreProperties>
</file>